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4110" r:id="rId2"/>
  </p:sldMasterIdLst>
  <p:notesMasterIdLst>
    <p:notesMasterId r:id="rId59"/>
  </p:notesMasterIdLst>
  <p:handoutMasterIdLst>
    <p:handoutMasterId r:id="rId60"/>
  </p:handoutMasterIdLst>
  <p:sldIdLst>
    <p:sldId id="296" r:id="rId3"/>
    <p:sldId id="730" r:id="rId4"/>
    <p:sldId id="732" r:id="rId5"/>
    <p:sldId id="733" r:id="rId6"/>
    <p:sldId id="734" r:id="rId7"/>
    <p:sldId id="735" r:id="rId8"/>
    <p:sldId id="736" r:id="rId9"/>
    <p:sldId id="737" r:id="rId10"/>
    <p:sldId id="738" r:id="rId11"/>
    <p:sldId id="739" r:id="rId12"/>
    <p:sldId id="740" r:id="rId13"/>
    <p:sldId id="741" r:id="rId14"/>
    <p:sldId id="742" r:id="rId15"/>
    <p:sldId id="743" r:id="rId16"/>
    <p:sldId id="744" r:id="rId17"/>
    <p:sldId id="745" r:id="rId18"/>
    <p:sldId id="746" r:id="rId19"/>
    <p:sldId id="747" r:id="rId20"/>
    <p:sldId id="748" r:id="rId21"/>
    <p:sldId id="749" r:id="rId22"/>
    <p:sldId id="750" r:id="rId23"/>
    <p:sldId id="751" r:id="rId24"/>
    <p:sldId id="776" r:id="rId25"/>
    <p:sldId id="777" r:id="rId26"/>
    <p:sldId id="778" r:id="rId27"/>
    <p:sldId id="786" r:id="rId28"/>
    <p:sldId id="779" r:id="rId29"/>
    <p:sldId id="782" r:id="rId30"/>
    <p:sldId id="785" r:id="rId31"/>
    <p:sldId id="783" r:id="rId32"/>
    <p:sldId id="784" r:id="rId33"/>
    <p:sldId id="752" r:id="rId34"/>
    <p:sldId id="753" r:id="rId35"/>
    <p:sldId id="754" r:id="rId36"/>
    <p:sldId id="755" r:id="rId37"/>
    <p:sldId id="758" r:id="rId38"/>
    <p:sldId id="757" r:id="rId39"/>
    <p:sldId id="759" r:id="rId40"/>
    <p:sldId id="760" r:id="rId41"/>
    <p:sldId id="761" r:id="rId42"/>
    <p:sldId id="762" r:id="rId43"/>
    <p:sldId id="763" r:id="rId44"/>
    <p:sldId id="764" r:id="rId45"/>
    <p:sldId id="765" r:id="rId46"/>
    <p:sldId id="766" r:id="rId47"/>
    <p:sldId id="767" r:id="rId48"/>
    <p:sldId id="768" r:id="rId49"/>
    <p:sldId id="769" r:id="rId50"/>
    <p:sldId id="770" r:id="rId51"/>
    <p:sldId id="771" r:id="rId52"/>
    <p:sldId id="772" r:id="rId53"/>
    <p:sldId id="773" r:id="rId54"/>
    <p:sldId id="774" r:id="rId55"/>
    <p:sldId id="775" r:id="rId56"/>
    <p:sldId id="729" r:id="rId57"/>
    <p:sldId id="716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932" autoAdjust="0"/>
    <p:restoredTop sz="98229" autoAdjust="0"/>
  </p:normalViewPr>
  <p:slideViewPr>
    <p:cSldViewPr>
      <p:cViewPr>
        <p:scale>
          <a:sx n="100" d="100"/>
          <a:sy n="100" d="100"/>
        </p:scale>
        <p:origin x="-700" y="-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8478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209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3147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0402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25904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12112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01858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730694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544841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19709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55349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58378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84696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98989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749571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219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08874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C0641-2DEB-40A2-B0CA-D1CA65F3F53B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7258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kern="1200" dirty="0">
                <a:solidFill>
                  <a:srgbClr val="00008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242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1" y="111903"/>
            <a:ext cx="8623495" cy="771676"/>
          </a:xfr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151" y="977900"/>
            <a:ext cx="8637563" cy="5676119"/>
          </a:xfrm>
        </p:spPr>
        <p:txBody>
          <a:bodyPr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buSzPct val="80000"/>
              <a:buFont typeface="Wingdings" pitchFamily="2" charset="2"/>
              <a:buChar char="Ø"/>
              <a:defRPr lang="zh-CN" altLang="en-US" sz="26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indent="-288000"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zh-CN" altLang="en-US" sz="2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algn="l" defTabSz="914400" rtl="0" eaLnBrk="1" latinLnBrk="0" hangingPunct="1">
              <a:lnSpc>
                <a:spcPct val="90000"/>
              </a:lnSpc>
              <a:buClr>
                <a:srgbClr val="000080"/>
              </a:buClr>
              <a:defRPr lang="en-US" sz="2200" kern="120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492875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0" y="8636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9922620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56038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533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4456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718272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8733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259216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711631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42363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54369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A0E8F2-D4F6-47F1-B405-FD5164D3112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120991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4.png"/><Relationship Id="rId7" Type="http://schemas.openxmlformats.org/officeDocument/2006/relationships/image" Target="../media/image77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peg"/><Relationship Id="rId5" Type="http://schemas.openxmlformats.org/officeDocument/2006/relationships/image" Target="../media/image75.jpeg"/><Relationship Id="rId4" Type="http://schemas.openxmlformats.org/officeDocument/2006/relationships/image" Target="../media/image74.jpeg"/><Relationship Id="rId9" Type="http://schemas.openxmlformats.org/officeDocument/2006/relationships/image" Target="../media/image7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4400" b="1" dirty="0" smtClean="0">
                <a:solidFill>
                  <a:srgbClr val="000099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Scholarly Big Data Analytics</a:t>
            </a: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Our Time-Weighted PageRank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152" y="883579"/>
            <a:ext cx="8983508" cy="571171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Importance propagation based on time-weighted impacts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0152" y="4793770"/>
            <a:ext cx="8758427" cy="1190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Remarks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Considering the temporal information and dynamic impacts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Alleviating the bias through decayed time-weighted impacts</a:t>
            </a: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圆角矩形 9"/>
              <p:cNvSpPr/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endParaRPr lang="en-US" altLang="zh-CN" sz="2000" i="1" dirty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𝑃𝑒𝑎𝑘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peak time of paper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decaying factor </a:t>
                </a:r>
              </a:p>
            </p:txBody>
          </p:sp>
        </mc:Choice>
        <mc:Fallback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56" y="2076718"/>
                <a:ext cx="7927246" cy="1352282"/>
              </a:xfrm>
              <a:prstGeom prst="roundRect">
                <a:avLst/>
              </a:prstGeom>
              <a:blipFill>
                <a:blip r:embed="rId3"/>
                <a:stretch>
                  <a:fillRect r="-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6E98187-4A64-4FC2-9B27-CC1321644B77}"/>
              </a:ext>
            </a:extLst>
          </p:cNvPr>
          <p:cNvSpPr/>
          <p:nvPr/>
        </p:nvSpPr>
        <p:spPr>
          <a:xfrm>
            <a:off x="90152" y="1454750"/>
            <a:ext cx="877249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Time-weighted impact</a:t>
            </a:r>
            <a:endParaRPr lang="en-US" altLang="zh-CN" sz="22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7E87DC0D-B083-4C1C-AF5A-BF052E7CC2DD}"/>
              </a:ext>
            </a:extLst>
          </p:cNvPr>
          <p:cNvSpPr/>
          <p:nvPr/>
        </p:nvSpPr>
        <p:spPr>
          <a:xfrm>
            <a:off x="90152" y="3598536"/>
            <a:ext cx="6767848" cy="765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Decaying with time only after the peak time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Each individual article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its own peak time</a:t>
            </a:r>
            <a:endParaRPr lang="zh-CN" altLang="en-US" sz="2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667A136-9D1A-4AFF-8B82-B80614A1C86B}"/>
                  </a:ext>
                </a:extLst>
              </p:cNvPr>
              <p:cNvSpPr/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8667A136-9D1A-4AFF-8B82-B80614A1C8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162790"/>
                <a:ext cx="138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6FC1ADF-989C-4135-9C28-BC0FD1C044C4}"/>
                  </a:ext>
                </a:extLst>
              </p:cNvPr>
              <p:cNvSpPr/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𝑃𝑒𝑎𝑘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76FC1ADF-989C-4135-9C28-BC0FD1C044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413" y="2478353"/>
                <a:ext cx="13864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4CC9CE5-3A28-4649-8BA8-940D86A7CC4B}"/>
                  </a:ext>
                </a:extLst>
              </p:cNvPr>
              <p:cNvSpPr/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d>
                        <m:d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𝑃𝑒𝑎𝑘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B4CC9CE5-3A28-4649-8BA8-940D86A7C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630" y="2168360"/>
                <a:ext cx="2672783" cy="7101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305705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Importance Assembling?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04169"/>
          </a:xfrm>
        </p:spPr>
        <p:txBody>
          <a:bodyPr>
            <a:normAutofit/>
          </a:bodyPr>
          <a:lstStyle/>
          <a:p>
            <a:r>
              <a:rPr lang="en-US" altLang="zh-CN" dirty="0"/>
              <a:t>Cold start case: ranking new articles</a:t>
            </a:r>
          </a:p>
          <a:p>
            <a:pPr lvl="1"/>
            <a:r>
              <a:rPr lang="en-US" altLang="zh-CN" dirty="0"/>
              <a:t>No citations yet: </a:t>
            </a:r>
            <a:r>
              <a:rPr lang="en-US" altLang="zh-CN" dirty="0">
                <a:solidFill>
                  <a:srgbClr val="C00000"/>
                </a:solidFill>
              </a:rPr>
              <a:t>only using citation information fails</a:t>
            </a:r>
          </a:p>
          <a:p>
            <a:pPr lvl="1"/>
            <a:r>
              <a:rPr lang="en-US" altLang="zh-CN" dirty="0"/>
              <a:t>Venue and author information should be incorporated</a:t>
            </a:r>
          </a:p>
          <a:p>
            <a:r>
              <a:rPr lang="en-US" altLang="zh-CN" dirty="0"/>
              <a:t>Observation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Multiple types </a:t>
            </a:r>
            <a:r>
              <a:rPr lang="en-US" altLang="zh-CN" dirty="0"/>
              <a:t>of entities involve with </a:t>
            </a:r>
            <a:r>
              <a:rPr lang="en-US" altLang="zh-CN" dirty="0">
                <a:solidFill>
                  <a:srgbClr val="C00000"/>
                </a:solidFill>
              </a:rPr>
              <a:t>different </a:t>
            </a:r>
            <a:r>
              <a:rPr lang="en-US" altLang="zh-CN" dirty="0"/>
              <a:t>contributions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7280C0A-895E-4256-8901-A1AA84756B69}"/>
              </a:ext>
            </a:extLst>
          </p:cNvPr>
          <p:cNvSpPr/>
          <p:nvPr/>
        </p:nvSpPr>
        <p:spPr>
          <a:xfrm>
            <a:off x="239151" y="3362535"/>
            <a:ext cx="862349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Assembling the different contributions</a:t>
            </a: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 of citation, venue and author components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7121662-E808-4B7C-B4B0-13EB04C69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137" y="4260761"/>
            <a:ext cx="5355726" cy="214641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13269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Ranking with Importance Assembling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2337139"/>
          </a:xfrm>
        </p:spPr>
        <p:txBody>
          <a:bodyPr/>
          <a:lstStyle/>
          <a:p>
            <a:r>
              <a:rPr lang="en-US" altLang="zh-CN" dirty="0"/>
              <a:t>Importance is defined as a </a:t>
            </a:r>
            <a:r>
              <a:rPr lang="en-US" altLang="zh-CN" dirty="0">
                <a:solidFill>
                  <a:srgbClr val="C00000"/>
                </a:solidFill>
              </a:rPr>
              <a:t>combination of the prestige and popularity</a:t>
            </a:r>
          </a:p>
          <a:p>
            <a:endParaRPr lang="en-US" altLang="zh-CN" dirty="0">
              <a:solidFill>
                <a:srgbClr val="C00000"/>
              </a:solidFill>
            </a:endParaRPr>
          </a:p>
          <a:p>
            <a:pPr lvl="1"/>
            <a:endParaRPr lang="en-US" altLang="zh-CN" sz="1100" i="1" dirty="0">
              <a:solidFill>
                <a:srgbClr val="C00000"/>
              </a:solidFill>
              <a:latin typeface="Cambria Math" panose="02040503050406030204" pitchFamily="18" charset="0"/>
            </a:endParaRPr>
          </a:p>
          <a:p>
            <a:pPr lvl="1"/>
            <a:endParaRPr lang="en-US" altLang="zh-CN" sz="2400" dirty="0">
              <a:solidFill>
                <a:srgbClr val="C00000"/>
              </a:solidFill>
            </a:endParaRPr>
          </a:p>
          <a:p>
            <a:endParaRPr lang="en-US" altLang="zh-CN" sz="1600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12</a:t>
            </a:fld>
            <a:endParaRPr lang="zh-CN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5" name="圆角矩形 4"/>
              <p:cNvSpPr/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𝐼𝑚𝑝</m:t>
                    </m:r>
                    <m:d>
                      <m:dPr>
                        <m:ctrlP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𝑃𝑟𝑠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sSup>
                      <m:sSupPr>
                        <m:ctrlP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𝑃𝑜𝑝</m:t>
                        </m:r>
                        <m:d>
                          <m:dPr>
                            <m:ctrlP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0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000" b="0" i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/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importance weighing factor</a:t>
                </a:r>
              </a:p>
            </p:txBody>
          </p:sp>
        </mc:Choice>
        <mc:Fallback>
          <p:sp>
            <p:nvSpPr>
              <p:cNvPr id="5" name="圆角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1945710"/>
                <a:ext cx="7586747" cy="503332"/>
              </a:xfrm>
              <a:prstGeom prst="roundRect">
                <a:avLst/>
              </a:prstGeom>
              <a:blipFill>
                <a:blip r:embed="rId3"/>
                <a:stretch>
                  <a:fillRect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3364302" y="1359975"/>
            <a:ext cx="4525055" cy="499523"/>
          </a:xfrm>
          <a:prstGeom prst="wedgeRoundRectCallout">
            <a:avLst>
              <a:gd name="adj1" fmla="val -39655"/>
              <a:gd name="adj2" fmla="val 7899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recent citations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1921565" y="2535254"/>
            <a:ext cx="6443808" cy="478183"/>
          </a:xfrm>
          <a:prstGeom prst="wedgeRoundRectCallout">
            <a:avLst>
              <a:gd name="adj1" fmla="val -37704"/>
              <a:gd name="adj2" fmla="val -84096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/>
            <a:r>
              <a:rPr lang="en-US" altLang="zh-CN" sz="2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favoring those with citations soon after publication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4A80F7B8-FA50-479D-A163-78B8284856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765" y="3179146"/>
            <a:ext cx="5355835" cy="2459626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圆角矩形 32">
                <a:extLst>
                  <a:ext uri="{FF2B5EF4-FFF2-40B4-BE49-F238E27FC236}">
                    <a16:creationId xmlns:a16="http://schemas.microsoft.com/office/drawing/2014/main" id="{D147143F-C2F0-4B81-90CE-689DF9F1E0F8}"/>
                  </a:ext>
                </a:extLst>
              </p:cNvPr>
              <p:cNvSpPr/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𝛼 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and </a:t>
                </a:r>
                <a:r>
                  <a:rPr lang="zh-CN" altLang="en-US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𝛽</a:t>
                </a:r>
                <a:r>
                  <a:rPr lang="en-US" altLang="zh-CN" sz="20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: aggregating parameters</a:t>
                </a:r>
              </a:p>
            </p:txBody>
          </p:sp>
        </mc:Choice>
        <mc:Fallback>
          <p:sp>
            <p:nvSpPr>
              <p:cNvPr id="12" name="圆角矩形 3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147143F-C2F0-4B81-90CE-689DF9F1E0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626" y="5671573"/>
                <a:ext cx="7586747" cy="102071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CE61DA3-1638-4407-9A53-3C37571781BE}"/>
              </a:ext>
            </a:extLst>
          </p:cNvPr>
          <p:cNvSpPr txBox="1"/>
          <p:nvPr/>
        </p:nvSpPr>
        <p:spPr>
          <a:xfrm>
            <a:off x="239151" y="3184851"/>
            <a:ext cx="8595360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solidFill>
                  <a:srgbClr val="00008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Final ranking</a:t>
            </a:r>
            <a:endParaRPr lang="zh-CN" altLang="en-US" sz="2600" dirty="0">
              <a:solidFill>
                <a:srgbClr val="00008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788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Batch Algorithm </a:t>
            </a:r>
            <a:r>
              <a:rPr lang="en-US" altLang="zh-CN" dirty="0" err="1"/>
              <a:t>batSARank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12694" y="883579"/>
            <a:ext cx="8806374" cy="5471502"/>
          </a:xfrm>
        </p:spPr>
        <p:txBody>
          <a:bodyPr>
            <a:normAutofit/>
          </a:bodyPr>
          <a:lstStyle/>
          <a:p>
            <a:r>
              <a:rPr lang="en-US" altLang="zh-CN" dirty="0"/>
              <a:t>Importance</a:t>
            </a:r>
          </a:p>
          <a:p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>
                <a:solidFill>
                  <a:srgbClr val="000080"/>
                </a:solidFill>
              </a:rPr>
              <a:t>Popularity computation</a:t>
            </a:r>
            <a:endParaRPr lang="en-US" altLang="zh-CN" sz="600" dirty="0">
              <a:solidFill>
                <a:srgbClr val="000080"/>
              </a:solidFill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Can be done by scanning all citations once</a:t>
            </a:r>
          </a:p>
          <a:p>
            <a:r>
              <a:rPr lang="en-US" altLang="zh-CN" dirty="0">
                <a:solidFill>
                  <a:srgbClr val="000080"/>
                </a:solidFill>
              </a:rPr>
              <a:t>Prestige computation</a:t>
            </a:r>
          </a:p>
          <a:p>
            <a:pPr lvl="1"/>
            <a:r>
              <a:rPr lang="en-US" altLang="zh-CN" dirty="0"/>
              <a:t>Traditionally computed by </a:t>
            </a:r>
            <a:r>
              <a:rPr lang="en-US" altLang="zh-CN" dirty="0" err="1"/>
              <a:t>TWPageRank</a:t>
            </a:r>
            <a:r>
              <a:rPr lang="en-US" altLang="zh-CN" dirty="0"/>
              <a:t> in an </a:t>
            </a:r>
            <a:r>
              <a:rPr lang="en-US" altLang="zh-CN" dirty="0">
                <a:solidFill>
                  <a:srgbClr val="C00000"/>
                </a:solidFill>
              </a:rPr>
              <a:t>iterative manner</a:t>
            </a:r>
            <a:r>
              <a:rPr lang="en-US" altLang="zh-CN" dirty="0"/>
              <a:t> and is </a:t>
            </a:r>
            <a:r>
              <a:rPr lang="en-US" altLang="zh-CN" dirty="0">
                <a:solidFill>
                  <a:srgbClr val="C00000"/>
                </a:solidFill>
              </a:rPr>
              <a:t>the most expensive computation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/>
              <a:t>Adopting </a:t>
            </a:r>
            <a:r>
              <a:rPr lang="en-US" altLang="zh-CN" dirty="0">
                <a:solidFill>
                  <a:srgbClr val="C00000"/>
                </a:solidFill>
              </a:rPr>
              <a:t>block-wise computation method </a:t>
            </a:r>
            <a:r>
              <a:rPr lang="en-US" altLang="zh-CN" dirty="0" err="1">
                <a:solidFill>
                  <a:srgbClr val="C00000"/>
                </a:solidFill>
              </a:rPr>
              <a:t>batTWPR</a:t>
            </a:r>
            <a:r>
              <a:rPr lang="en-US" altLang="zh-CN" sz="2000" baseline="30000" dirty="0"/>
              <a:t> [</a:t>
            </a:r>
            <a:r>
              <a:rPr lang="en-US" altLang="zh-CN" sz="2000" baseline="30000" dirty="0" err="1"/>
              <a:t>Berkhin</a:t>
            </a:r>
            <a:r>
              <a:rPr lang="en-US" altLang="zh-CN" sz="2000" baseline="30000" dirty="0"/>
              <a:t> 2005]</a:t>
            </a:r>
            <a:endParaRPr lang="en-US" altLang="zh-CN" dirty="0">
              <a:solidFill>
                <a:srgbClr val="C00000"/>
              </a:solidFill>
            </a:endParaRPr>
          </a:p>
          <a:p>
            <a:pPr lvl="2"/>
            <a:r>
              <a:rPr lang="en-US" altLang="zh-CN" dirty="0"/>
              <a:t>Treating each strong connected component </a:t>
            </a:r>
            <a:r>
              <a:rPr lang="en-US" altLang="zh-CN" sz="1800" dirty="0"/>
              <a:t>(SCC) </a:t>
            </a:r>
            <a:r>
              <a:rPr lang="en-US" altLang="zh-CN" dirty="0"/>
              <a:t>as a block</a:t>
            </a:r>
          </a:p>
          <a:p>
            <a:pPr lvl="2"/>
            <a:r>
              <a:rPr lang="en-US" altLang="zh-CN" dirty="0"/>
              <a:t>Processing blocks one by one following topological orders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The edges between blocks are only scanned once</a:t>
            </a:r>
            <a:endParaRPr lang="zh-CN" altLang="en-US" dirty="0">
              <a:solidFill>
                <a:srgbClr val="C00000"/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圆角矩形 7"/>
              <p:cNvSpPr/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altLang="zh-CN" sz="20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sub>
                              </m:sSub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圆角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127" y="2320325"/>
                <a:ext cx="5390706" cy="684131"/>
              </a:xfrm>
              <a:prstGeom prst="roundRect">
                <a:avLst/>
              </a:prstGeom>
              <a:blipFill>
                <a:blip r:embed="rId3"/>
                <a:stretch>
                  <a:fillRect t="-167544" b="-2245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0" y="6550223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P. </a:t>
            </a:r>
            <a:r>
              <a:rPr lang="en-US" altLang="zh-CN" sz="1400" dirty="0" err="1"/>
              <a:t>Berkhin</a:t>
            </a:r>
            <a:r>
              <a:rPr lang="en-US" altLang="zh-CN" sz="1400" dirty="0"/>
              <a:t>. Survey: A survey on </a:t>
            </a:r>
            <a:r>
              <a:rPr lang="en-US" altLang="zh-CN" sz="1400" dirty="0" err="1"/>
              <a:t>pagerank</a:t>
            </a:r>
            <a:r>
              <a:rPr lang="en-US" altLang="zh-CN" sz="1400" dirty="0"/>
              <a:t> computing. Internet Mathematics, vol. 2, no. 1, pp. 73–120, 2005.</a:t>
            </a:r>
            <a:endParaRPr lang="zh-CN" altLang="en-US" sz="1400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11" name="圆角矩形 4">
                <a:extLst>
                  <a:ext uri="{FF2B5EF4-FFF2-40B4-BE49-F238E27FC236}">
                    <a16:creationId xmlns:a16="http://schemas.microsoft.com/office/drawing/2014/main" id="{DCCB5317-1ED0-4C53-8640-5A67D96F95F0}"/>
                  </a:ext>
                </a:extLst>
              </p:cNvPr>
              <p:cNvSpPr/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lvl="1" algn="ctr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𝐼𝑚𝑝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altLang="zh-CN" sz="20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𝑃𝑟𝑠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sSup>
                        <m:sSupPr>
                          <m:ctrlP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𝑃𝑜𝑝</m:t>
                          </m:r>
                          <m:d>
                            <m:d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CN" altLang="en-US" sz="20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1" name="圆角矩形 4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DCCB5317-1ED0-4C53-8640-5A67D96F95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0527" y="1344057"/>
                <a:ext cx="5390707" cy="50333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="" xmlns:p14="http://schemas.microsoft.com/office/powerpoint/2010/main" val="2675463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Adopting Block-wise Method?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9"/>
            <a:ext cx="8609428" cy="5770439"/>
          </a:xfrm>
        </p:spPr>
        <p:txBody>
          <a:bodyPr/>
          <a:lstStyle/>
          <a:p>
            <a:r>
              <a:rPr lang="en-US" altLang="zh-CN" dirty="0"/>
              <a:t>Observation: </a:t>
            </a:r>
          </a:p>
          <a:p>
            <a:pPr lvl="1"/>
            <a:r>
              <a:rPr lang="en-US" altLang="zh-CN" dirty="0"/>
              <a:t>citations obey a </a:t>
            </a:r>
            <a:r>
              <a:rPr lang="en-US" altLang="zh-CN" dirty="0">
                <a:solidFill>
                  <a:srgbClr val="C00000"/>
                </a:solidFill>
              </a:rPr>
              <a:t>natural temporal order</a:t>
            </a:r>
            <a:endParaRPr lang="en-US" altLang="zh-CN" dirty="0"/>
          </a:p>
          <a:p>
            <a:pPr lvl="1"/>
            <a:r>
              <a:rPr lang="en-US" altLang="zh-CN" dirty="0"/>
              <a:t>SCC edge ratios are small for citation and venue graphs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23" y="2086687"/>
            <a:ext cx="7448550" cy="2895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39151" y="5102828"/>
            <a:ext cx="8595360" cy="1430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360000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80000"/>
              <a:buFont typeface="Wingdings" pitchFamily="2" charset="2"/>
              <a:buChar char="Ø"/>
            </a:pPr>
            <a:r>
              <a:rPr lang="en-US" altLang="zh-CN" sz="2600" dirty="0">
                <a:latin typeface="Arial" panose="020B0604020202020204" pitchFamily="34" charset="0"/>
                <a:cs typeface="Arial" panose="020B0604020202020204" pitchFamily="34" charset="0"/>
              </a:rPr>
              <a:t>Time complexity analysis</a:t>
            </a:r>
          </a:p>
          <a:p>
            <a:pPr marL="685800" lvl="1" indent="-288000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Taking t=100 for example, algorithm </a:t>
            </a:r>
            <a:r>
              <a:rPr lang="en-US" altLang="zh-CN" sz="2200" dirty="0" err="1">
                <a:latin typeface="Arial" panose="020B0604020202020204" pitchFamily="34" charset="0"/>
                <a:cs typeface="Arial" panose="020B0604020202020204" pitchFamily="34" charset="0"/>
              </a:rPr>
              <a:t>batTWPR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needs to scan 4|E|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citation and venue graphs, but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59|E| edges</a:t>
            </a:r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 on Web graphs.</a:t>
            </a:r>
            <a:endParaRPr lang="zh-CN" alt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23881" y="2763389"/>
            <a:ext cx="1337480" cy="15694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23881" y="4360178"/>
            <a:ext cx="1337480" cy="528147"/>
          </a:xfrm>
          <a:prstGeom prst="rect">
            <a:avLst/>
          </a:prstGeom>
          <a:noFill/>
          <a:ln w="38100">
            <a:solidFill>
              <a:srgbClr val="0200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E1EB89AE-DF9C-458E-A854-C57FD429DDBF}"/>
              </a:ext>
            </a:extLst>
          </p:cNvPr>
          <p:cNvSpPr/>
          <p:nvPr/>
        </p:nvSpPr>
        <p:spPr>
          <a:xfrm>
            <a:off x="457200" y="4561475"/>
            <a:ext cx="8159261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Based on statistics of scholarly data, </a:t>
            </a:r>
          </a:p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block-wise method is a good choice for </a:t>
            </a:r>
            <a:r>
              <a:rPr lang="en-US" altLang="zh-CN" sz="24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TWPageRank</a:t>
            </a:r>
            <a:endParaRPr lang="en-US" altLang="zh-CN" sz="24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2310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Incremental Algorithm </a:t>
            </a:r>
            <a:r>
              <a:rPr lang="en-US" altLang="zh-CN" dirty="0" err="1"/>
              <a:t>incSARank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182" y="883580"/>
            <a:ext cx="8964478" cy="1271791"/>
          </a:xfrm>
        </p:spPr>
        <p:txBody>
          <a:bodyPr>
            <a:normAutofit/>
          </a:bodyPr>
          <a:lstStyle/>
          <a:p>
            <a:r>
              <a:rPr lang="en-US" altLang="zh-CN" dirty="0"/>
              <a:t>Observation on scholarly data</a:t>
            </a:r>
          </a:p>
          <a:p>
            <a:pPr lvl="1"/>
            <a:r>
              <a:rPr lang="en-US" altLang="zh-CN" dirty="0"/>
              <a:t>Data </a:t>
            </a:r>
            <a:r>
              <a:rPr lang="en-US" altLang="zh-CN" dirty="0">
                <a:solidFill>
                  <a:srgbClr val="C00000"/>
                </a:solidFill>
              </a:rPr>
              <a:t>only increases without decreasing</a:t>
            </a:r>
          </a:p>
          <a:p>
            <a:pPr lvl="1"/>
            <a:r>
              <a:rPr lang="en-US" altLang="zh-CN" dirty="0"/>
              <a:t>Citation relationships </a:t>
            </a:r>
            <a:r>
              <a:rPr lang="en-US" altLang="zh-CN" dirty="0">
                <a:solidFill>
                  <a:srgbClr val="C00000"/>
                </a:solidFill>
              </a:rPr>
              <a:t>obey a natural temporal order</a:t>
            </a:r>
          </a:p>
          <a:p>
            <a:endParaRPr lang="en-US" altLang="zh-CN" sz="1000" dirty="0">
              <a:solidFill>
                <a:srgbClr val="C00000"/>
              </a:solidFill>
            </a:endParaRP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15</a:t>
            </a:fld>
            <a:endParaRPr lang="zh-CN" altLang="en-US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0EACFE44-8614-458E-A6DA-4254F4394EBE}"/>
                  </a:ext>
                </a:extLst>
              </p:cNvPr>
              <p:cNvSpPr txBox="1"/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noFill/>
              <a:ln w="28575"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structure maintenance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Only new SCCs and new topological order need to be computed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Popularity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Computing freshness of new citations</a:t>
                </a:r>
              </a:p>
              <a:p>
                <a:pPr marL="228600" indent="-360000">
                  <a:lnSpc>
                    <a:spcPct val="90000"/>
                  </a:lnSpc>
                  <a:spcBef>
                    <a:spcPts val="1000"/>
                  </a:spcBef>
                  <a:buClr>
                    <a:srgbClr val="000080"/>
                  </a:buClr>
                  <a:buSzPct val="80000"/>
                  <a:buFont typeface="Wingdings" pitchFamily="2" charset="2"/>
                  <a:buChar char="Ø"/>
                </a:pPr>
                <a:r>
                  <a:rPr lang="en-US" altLang="zh-CN" sz="2600" dirty="0">
                    <a:solidFill>
                      <a:srgbClr val="00008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Prestige computation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Incremental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TWPageRank</a:t>
                </a: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algorithm </a:t>
                </a:r>
                <a:r>
                  <a:rPr lang="en-US" altLang="zh-CN" sz="2200" dirty="0" err="1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incTWPR</a:t>
                </a:r>
                <a:endParaRPr lang="en-US" altLang="zh-CN" sz="2200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Partitioning graph </a:t>
                </a:r>
                <a14:m>
                  <m:oMath xmlns:m="http://schemas.openxmlformats.org/officeDocument/2006/math">
                    <m:r>
                      <a:rPr lang="en-US" altLang="zh-CN" sz="22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altLang="zh-CN" sz="2200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into affected and unaffected areas</a:t>
                </a:r>
              </a:p>
              <a:p>
                <a:pPr marL="685800" lvl="1" indent="-288000">
                  <a:lnSpc>
                    <a:spcPct val="90000"/>
                  </a:lnSpc>
                  <a:spcBef>
                    <a:spcPts val="500"/>
                  </a:spcBef>
                  <a:buClr>
                    <a:srgbClr val="000080"/>
                  </a:buClr>
                  <a:buSzPct val="100000"/>
                  <a:buFont typeface="Arial" panose="020B0604020202020204" pitchFamily="34" charset="0"/>
                  <a:buChar char="•"/>
                </a:pPr>
                <a:r>
                  <a:rPr lang="en-US" altLang="zh-CN" sz="2200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Employing different updating strategies for different areas</a:t>
                </a:r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0EACFE44-8614-458E-A6DA-4254F4394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82" y="3449189"/>
                <a:ext cx="8925636" cy="3273204"/>
              </a:xfrm>
              <a:prstGeom prst="rect">
                <a:avLst/>
              </a:prstGeom>
              <a:blipFill>
                <a:blip r:embed="rId3"/>
                <a:stretch>
                  <a:fillRect l="-683" t="-2980" b="-2607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="" xmlns:a16="http://schemas.microsoft.com/office/drawing/2014/main" id="{78558454-69AF-4E22-8505-E8E62CB4E6E6}"/>
              </a:ext>
            </a:extLst>
          </p:cNvPr>
          <p:cNvSpPr/>
          <p:nvPr/>
        </p:nvSpPr>
        <p:spPr>
          <a:xfrm>
            <a:off x="4147284" y="2018892"/>
            <a:ext cx="888274" cy="271862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1999C8AB-08A0-47B9-8F6E-42E083F3E299}"/>
              </a:ext>
            </a:extLst>
          </p:cNvPr>
          <p:cNvSpPr/>
          <p:nvPr/>
        </p:nvSpPr>
        <p:spPr>
          <a:xfrm>
            <a:off x="109182" y="2351967"/>
            <a:ext cx="8925636" cy="765851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original block-wise graph and topological order do </a:t>
            </a:r>
            <a:r>
              <a:rPr lang="en-US" altLang="zh-CN" sz="2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change</a:t>
            </a:r>
          </a:p>
          <a:p>
            <a:pPr marL="288000" lvl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100000"/>
            </a:pPr>
            <a:r>
              <a:rPr lang="en-US" altLang="zh-CN" sz="22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existing popularity simply needs to be scaled</a:t>
            </a:r>
          </a:p>
        </p:txBody>
      </p:sp>
    </p:spTree>
    <p:extLst>
      <p:ext uri="{BB962C8B-B14F-4D97-AF65-F5344CB8AC3E}">
        <p14:creationId xmlns="" xmlns:p14="http://schemas.microsoft.com/office/powerpoint/2010/main" val="266055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Affected and Unaffected Area Analysis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883580"/>
            <a:ext cx="8637563" cy="2145795"/>
          </a:xfrm>
        </p:spPr>
        <p:txBody>
          <a:bodyPr/>
          <a:lstStyle/>
          <a:p>
            <a:r>
              <a:rPr lang="en-US" altLang="zh-CN" dirty="0">
                <a:solidFill>
                  <a:srgbClr val="000080"/>
                </a:solidFill>
              </a:rPr>
              <a:t>Affected area </a:t>
            </a:r>
          </a:p>
          <a:p>
            <a:pPr lvl="1"/>
            <a:r>
              <a:rPr lang="en-US" altLang="zh-CN" dirty="0"/>
              <a:t>Nodes that are reachable from newly added nodes</a:t>
            </a:r>
          </a:p>
          <a:p>
            <a:pPr lvl="1"/>
            <a:r>
              <a:rPr lang="en-US" altLang="zh-CN" dirty="0"/>
              <a:t>Nodes with outgoing edges having weight changes</a:t>
            </a:r>
          </a:p>
          <a:p>
            <a:pPr lvl="1"/>
            <a:r>
              <a:rPr lang="en-US" altLang="zh-CN" dirty="0"/>
              <a:t>Nodes that are reachable from other affected nodes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en-US" altLang="zh-CN" dirty="0"/>
              <a:t>The rest of the original graph is </a:t>
            </a:r>
            <a:r>
              <a:rPr lang="en-US" altLang="zh-CN" dirty="0">
                <a:solidFill>
                  <a:srgbClr val="000080"/>
                </a:solidFill>
              </a:rPr>
              <a:t>unaffected area</a:t>
            </a:r>
            <a:endParaRPr lang="zh-CN" altLang="en-US" dirty="0">
              <a:solidFill>
                <a:srgbClr val="00008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16260" y="6356352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211" y="3591754"/>
            <a:ext cx="4525834" cy="22450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41" y="3588050"/>
            <a:ext cx="4535100" cy="22450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8589" y="3595494"/>
            <a:ext cx="4535099" cy="22450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8718" y="3604801"/>
            <a:ext cx="4576201" cy="22432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B3980850-415E-4317-A510-A86C3774E768}"/>
              </a:ext>
            </a:extLst>
          </p:cNvPr>
          <p:cNvSpPr txBox="1"/>
          <p:nvPr/>
        </p:nvSpPr>
        <p:spPr>
          <a:xfrm>
            <a:off x="4511449" y="5789672"/>
            <a:ext cx="1461258" cy="34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AC8307A-0F35-45B2-98B2-0E8255CD8B7C}"/>
              </a:ext>
            </a:extLst>
          </p:cNvPr>
          <p:cNvSpPr txBox="1"/>
          <p:nvPr/>
        </p:nvSpPr>
        <p:spPr>
          <a:xfrm>
            <a:off x="2670690" y="5750597"/>
            <a:ext cx="1729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Unaffected Area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255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Complexity Analysis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</p:spPr>
            <p:txBody>
              <a:bodyPr/>
              <a:lstStyle/>
              <a:p>
                <a:r>
                  <a:rPr lang="en-US" altLang="zh-CN" dirty="0">
                    <a:solidFill>
                      <a:srgbClr val="000080"/>
                    </a:solidFill>
                  </a:rPr>
                  <a:t>Data structure maintenance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Popularity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dirty="0"/>
                  <a:t> 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90%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>
                    <a:solidFill>
                      <a:srgbClr val="000080"/>
                    </a:solidFill>
                  </a:rPr>
                  <a:t>Prestige computation</a:t>
                </a:r>
              </a:p>
              <a:p>
                <a:pPr lvl="1"/>
                <a:r>
                  <a:rPr lang="en-US" altLang="zh-CN" dirty="0"/>
                  <a:t>Saving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𝐴𝐵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/>
                </a:r>
                <a:r>
                  <a:rPr lang="en-US" altLang="zh-CN" dirty="0"/>
                  <a:t>time (about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30%</a:t>
                </a:r>
                <a:r>
                  <a:rPr lang="en-US" altLang="zh-CN" dirty="0"/>
                  <a:t>)</a:t>
                </a: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9151" y="883580"/>
                <a:ext cx="8637563" cy="2545420"/>
              </a:xfrm>
              <a:blipFill>
                <a:blip r:embed="rId3"/>
                <a:stretch>
                  <a:fillRect l="-635" t="-3828" b="-33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ACB94EEC-702C-447F-92BF-8C055E83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322" y="3524095"/>
            <a:ext cx="4571356" cy="3163653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A0704F84-A577-4BF5-9199-D28A4D0E811E}"/>
                  </a:ext>
                </a:extLst>
              </p:cNvPr>
              <p:cNvSpPr txBox="1"/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Cost: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(|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|)</m:t>
                    </m:r>
                  </m:oMath>
                </a14:m>
                <a:r>
                  <a:rPr lang="en-US" altLang="zh-CN" sz="2400" dirty="0"/>
                  <a:t/>
                </a:r>
                <a:r>
                  <a:rPr lang="en-US" altLang="zh-CN" sz="2200" dirty="0">
                    <a:latin typeface="Arial" panose="020B0604020202020204" pitchFamily="34" charset="0"/>
                    <a:cs typeface="Arial" panose="020B0604020202020204" pitchFamily="34" charset="0"/>
                  </a:rPr>
                  <a:t>space for affected/unaffected areas</a:t>
                </a:r>
                <a:endParaRPr lang="zh-CN" altLang="en-US" sz="22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A0704F84-A577-4BF5-9199-D28A4D0E81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048" y="1980129"/>
                <a:ext cx="3371666" cy="800219"/>
              </a:xfrm>
              <a:prstGeom prst="rect">
                <a:avLst/>
              </a:prstGeom>
              <a:blipFill>
                <a:blip r:embed="rId5"/>
                <a:stretch>
                  <a:fillRect l="-2162" t="-2256" r="-1081" b="-14286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4323386-74F0-4FB7-9A85-ED13DD800D98}"/>
                  </a:ext>
                </a:extLst>
              </p:cNvPr>
              <p:cNvSpPr/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4323386-74F0-4FB7-9A85-ED13DD800D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4360772"/>
                <a:ext cx="410818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E7C7675-3267-4631-80FC-0782566FD3B6}"/>
                  </a:ext>
                </a:extLst>
              </p:cNvPr>
              <p:cNvSpPr/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CE7C7675-3267-4631-80FC-0782566FD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3" y="5385218"/>
                <a:ext cx="410818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左大括号 13">
            <a:extLst>
              <a:ext uri="{FF2B5EF4-FFF2-40B4-BE49-F238E27FC236}">
                <a16:creationId xmlns="" xmlns:a16="http://schemas.microsoft.com/office/drawing/2014/main" id="{20BFEA9A-7BF8-4B3D-BE7C-6840149E5FF3}"/>
              </a:ext>
            </a:extLst>
          </p:cNvPr>
          <p:cNvSpPr/>
          <p:nvPr/>
        </p:nvSpPr>
        <p:spPr>
          <a:xfrm>
            <a:off x="2025324" y="4280453"/>
            <a:ext cx="252773" cy="542762"/>
          </a:xfrm>
          <a:prstGeom prst="leftBrace">
            <a:avLst>
              <a:gd name="adj1" fmla="val 3467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大括号 14">
            <a:extLst>
              <a:ext uri="{FF2B5EF4-FFF2-40B4-BE49-F238E27FC236}">
                <a16:creationId xmlns="" xmlns:a16="http://schemas.microsoft.com/office/drawing/2014/main" id="{E44AF717-FA61-4C86-BF72-756BED0521A1}"/>
              </a:ext>
            </a:extLst>
          </p:cNvPr>
          <p:cNvSpPr/>
          <p:nvPr/>
        </p:nvSpPr>
        <p:spPr>
          <a:xfrm>
            <a:off x="2025325" y="5151024"/>
            <a:ext cx="252773" cy="868499"/>
          </a:xfrm>
          <a:prstGeom prst="leftBrace">
            <a:avLst>
              <a:gd name="adj1" fmla="val 51305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10182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Experimental Settings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398" y="883579"/>
            <a:ext cx="8958602" cy="4657629"/>
          </a:xfrm>
        </p:spPr>
        <p:txBody>
          <a:bodyPr/>
          <a:lstStyle/>
          <a:p>
            <a:r>
              <a:rPr lang="en-US" altLang="zh-CN" dirty="0"/>
              <a:t>Ground-truth: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RECOM</a:t>
            </a:r>
            <a:r>
              <a:rPr lang="en-US" altLang="zh-CN" sz="2400" baseline="30000" dirty="0"/>
              <a:t> </a:t>
            </a:r>
            <a:r>
              <a:rPr lang="en-US" altLang="zh-CN" baseline="30000" dirty="0"/>
              <a:t>[Liang et al. 16]</a:t>
            </a:r>
            <a:r>
              <a:rPr lang="en-US" altLang="zh-CN" dirty="0"/>
              <a:t>, which assumes articles with more recommendations are more important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PFCTN</a:t>
            </a:r>
            <a:r>
              <a:rPr lang="en-US" altLang="zh-CN" dirty="0"/>
              <a:t> for article ranking in a concerned year (splitting year)</a:t>
            </a:r>
          </a:p>
          <a:p>
            <a:pPr lvl="2"/>
            <a:r>
              <a:rPr lang="en-US" altLang="zh-CN" dirty="0"/>
              <a:t>Simply using citation numbers for fair evaluation</a:t>
            </a:r>
          </a:p>
          <a:p>
            <a:pPr lvl="2"/>
            <a:r>
              <a:rPr lang="en-US" altLang="zh-CN" dirty="0">
                <a:solidFill>
                  <a:srgbClr val="C00000"/>
                </a:solidFill>
              </a:rPr>
              <a:t>Past and future citations contribute equally</a:t>
            </a:r>
          </a:p>
          <a:p>
            <a:pPr lvl="2"/>
            <a:r>
              <a:rPr lang="en-US" altLang="zh-CN" dirty="0"/>
              <a:t>Articles in the same pairs must be </a:t>
            </a:r>
            <a:r>
              <a:rPr lang="en-US" altLang="zh-CN" dirty="0">
                <a:solidFill>
                  <a:srgbClr val="C00000"/>
                </a:solidFill>
              </a:rPr>
              <a:t>in similar research fields and published in the same years</a:t>
            </a:r>
          </a:p>
          <a:p>
            <a:pPr lvl="2"/>
            <a:r>
              <a:rPr lang="en-US" altLang="zh-CN" dirty="0"/>
              <a:t>Articles with more PF citations are more important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7006321" y="6481566"/>
            <a:ext cx="2057400" cy="365125"/>
          </a:xfrm>
        </p:spPr>
        <p:txBody>
          <a:bodyPr/>
          <a:lstStyle/>
          <a:p>
            <a:fld id="{A6A0E8F2-D4F6-47F1-B405-FD5164D3112D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0" y="653891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R. Liang and X. Jiang, Scientific ranking over heterogeneous academic hypernetwork, in AAAI, 2016.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65215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24">
            <a:extLst>
              <a:ext uri="{FF2B5EF4-FFF2-40B4-BE49-F238E27FC236}">
                <a16:creationId xmlns="" xmlns:a16="http://schemas.microsoft.com/office/drawing/2014/main" id="{7589DAFB-FF0B-4AE1-8F43-804176AB021B}"/>
              </a:ext>
            </a:extLst>
          </p:cNvPr>
          <p:cNvGrpSpPr/>
          <p:nvPr/>
        </p:nvGrpSpPr>
        <p:grpSpPr>
          <a:xfrm>
            <a:off x="1462455" y="4284907"/>
            <a:ext cx="6684066" cy="1936898"/>
            <a:chOff x="1462455" y="4284907"/>
            <a:chExt cx="6684066" cy="1936898"/>
          </a:xfrm>
        </p:grpSpPr>
        <p:grpSp>
          <p:nvGrpSpPr>
            <p:cNvPr id="8" name="组合 7">
              <a:extLst>
                <a:ext uri="{FF2B5EF4-FFF2-40B4-BE49-F238E27FC236}">
                  <a16:creationId xmlns="" xmlns:a16="http://schemas.microsoft.com/office/drawing/2014/main" id="{537DA1BB-5773-4811-98DD-87B0931A7E17}"/>
                </a:ext>
              </a:extLst>
            </p:cNvPr>
            <p:cNvGrpSpPr/>
            <p:nvPr/>
          </p:nvGrpSpPr>
          <p:grpSpPr>
            <a:xfrm>
              <a:off x="1462455" y="4284907"/>
              <a:ext cx="6684066" cy="1936898"/>
              <a:chOff x="1632502" y="2040338"/>
              <a:chExt cx="6684066" cy="1936898"/>
            </a:xfrm>
          </p:grpSpPr>
          <p:cxnSp>
            <p:nvCxnSpPr>
              <p:cNvPr id="9" name="直接箭头连接符 8">
                <a:extLst>
                  <a:ext uri="{FF2B5EF4-FFF2-40B4-BE49-F238E27FC236}">
                    <a16:creationId xmlns="" xmlns:a16="http://schemas.microsoft.com/office/drawing/2014/main" id="{B8F58E39-4CA4-4274-82C1-F040404B94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文本框 9">
                <a:extLst>
                  <a:ext uri="{FF2B5EF4-FFF2-40B4-BE49-F238E27FC236}">
                    <a16:creationId xmlns="" xmlns:a16="http://schemas.microsoft.com/office/drawing/2014/main" id="{B2F28E86-E561-4768-8C2C-068032CD7E67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="" xmlns:a16="http://schemas.microsoft.com/office/drawing/2014/main" id="{227BB941-E8BC-4A7F-974C-4641FCE7FABA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="" xmlns:a16="http://schemas.microsoft.com/office/drawing/2014/main" id="{1E14EAA5-E0EB-49A2-8881-C31CA36DF5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89" y="3039006"/>
                <a:ext cx="2" cy="568898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文本框 12">
                <a:extLst>
                  <a:ext uri="{FF2B5EF4-FFF2-40B4-BE49-F238E27FC236}">
                    <a16:creationId xmlns="" xmlns:a16="http://schemas.microsoft.com/office/drawing/2014/main" id="{120D2131-1A43-4028-8BD5-ADDB4867DD6C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左大括号 13">
                <a:extLst>
                  <a:ext uri="{FF2B5EF4-FFF2-40B4-BE49-F238E27FC236}">
                    <a16:creationId xmlns="" xmlns:a16="http://schemas.microsoft.com/office/drawing/2014/main" id="{12E93E2C-B5CA-4933-9AAA-603457189C8D}"/>
                  </a:ext>
                </a:extLst>
              </p:cNvPr>
              <p:cNvSpPr/>
              <p:nvPr/>
            </p:nvSpPr>
            <p:spPr>
              <a:xfrm rot="5400000">
                <a:off x="5582911" y="1162810"/>
                <a:ext cx="462959" cy="3314052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="" xmlns:a16="http://schemas.microsoft.com/office/drawing/2014/main" id="{26BBDEBE-8256-494B-A80B-0D5ED7744FFF}"/>
                  </a:ext>
                </a:extLst>
              </p:cNvPr>
              <p:cNvSpPr txBox="1"/>
              <p:nvPr/>
            </p:nvSpPr>
            <p:spPr>
              <a:xfrm>
                <a:off x="4742047" y="2040338"/>
                <a:ext cx="243432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total # of PF citations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9ACC2AC5-BED0-4000-8D1A-CEDE1DC9C1DF}"/>
                  </a:ext>
                </a:extLst>
              </p:cNvPr>
              <p:cNvSpPr txBox="1"/>
              <p:nvPr/>
            </p:nvSpPr>
            <p:spPr>
              <a:xfrm>
                <a:off x="4657885" y="3339226"/>
                <a:ext cx="6559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past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8ADCC80B-86DD-48C4-A715-7CC511FFE8A2}"/>
                  </a:ext>
                </a:extLst>
              </p:cNvPr>
              <p:cNvSpPr txBox="1"/>
              <p:nvPr/>
            </p:nvSpPr>
            <p:spPr>
              <a:xfrm>
                <a:off x="6246191" y="3359604"/>
                <a:ext cx="7677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future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="" xmlns:a16="http://schemas.microsoft.com/office/drawing/2014/main" id="{26FDC5B5-C76E-45C5-80A2-A9385C891C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157364" y="3101009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>
                <a:extLst>
                  <a:ext uri="{FF2B5EF4-FFF2-40B4-BE49-F238E27FC236}">
                    <a16:creationId xmlns="" xmlns:a16="http://schemas.microsoft.com/office/drawing/2014/main" id="{DF8566D4-05B9-4CC5-B527-099EAA713A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460181" y="3051315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直接箭头连接符 19">
              <a:extLst>
                <a:ext uri="{FF2B5EF4-FFF2-40B4-BE49-F238E27FC236}">
                  <a16:creationId xmlns="" xmlns:a16="http://schemas.microsoft.com/office/drawing/2014/main" id="{A026C78C-80D5-4399-BD17-5B3EFFF26ABF}"/>
                </a:ext>
              </a:extLst>
            </p:cNvPr>
            <p:cNvCxnSpPr>
              <a:cxnSpLocks/>
            </p:cNvCxnSpPr>
            <p:nvPr/>
          </p:nvCxnSpPr>
          <p:spPr>
            <a:xfrm>
              <a:off x="3974325" y="5487444"/>
              <a:ext cx="168300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="" xmlns:a16="http://schemas.microsoft.com/office/drawing/2014/main" id="{2052169C-EE5F-457A-9E3F-492A19228DE4}"/>
                </a:ext>
              </a:extLst>
            </p:cNvPr>
            <p:cNvCxnSpPr>
              <a:cxnSpLocks/>
            </p:cNvCxnSpPr>
            <p:nvPr/>
          </p:nvCxnSpPr>
          <p:spPr>
            <a:xfrm>
              <a:off x="5644344" y="5487444"/>
              <a:ext cx="164579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="" xmlns:a16="http://schemas.microsoft.com/office/drawing/2014/main" id="{D36BDE94-68C2-4543-AA83-7822F22C3003}"/>
                </a:ext>
              </a:extLst>
            </p:cNvPr>
            <p:cNvSpPr txBox="1"/>
            <p:nvPr/>
          </p:nvSpPr>
          <p:spPr>
            <a:xfrm>
              <a:off x="4362366" y="5128533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C4966D96-B464-4932-8359-5B6AC6BE7383}"/>
                </a:ext>
              </a:extLst>
            </p:cNvPr>
            <p:cNvSpPr txBox="1"/>
            <p:nvPr/>
          </p:nvSpPr>
          <p:spPr>
            <a:xfrm>
              <a:off x="5989548" y="5098909"/>
              <a:ext cx="931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years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27166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Effectiveness with RECOM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92369" y="4240294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RECOM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67286" y="1447800"/>
            <a:ext cx="8609428" cy="81787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" y="2005982"/>
            <a:ext cx="8943975" cy="16478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3DA3AD8-D9A0-4A07-A750-B1C7BBAC0D67}"/>
              </a:ext>
            </a:extLst>
          </p:cNvPr>
          <p:cNvSpPr txBox="1"/>
          <p:nvPr/>
        </p:nvSpPr>
        <p:spPr>
          <a:xfrm>
            <a:off x="0" y="6169527"/>
            <a:ext cx="907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Note: RECOM is originally given on AAN, and we extend it to DBLP and MAG through exact title matching.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563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428604"/>
            <a:ext cx="5167022" cy="1766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58" y="2143116"/>
            <a:ext cx="4000528" cy="2718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628" y="571480"/>
            <a:ext cx="4021138" cy="233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4876" y="5000636"/>
            <a:ext cx="4000528" cy="166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5720" y="5072074"/>
            <a:ext cx="4071966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38075" y="2643182"/>
            <a:ext cx="4434519" cy="2041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63593" y="2500306"/>
            <a:ext cx="8637563" cy="2379662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</p:spPr>
        <p:txBody>
          <a:bodyPr>
            <a:normAutofit fontScale="92500"/>
          </a:bodyPr>
          <a:lstStyle/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To aid the deep understanding of scholarly data and to facilitate the research activities of scholars for scientific studies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 number of scholarly search systems have been developed, which essentially provide searches and profiling of scholarly entities (articles, authors, venues and affiliations).</a:t>
            </a: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Effectiveness with PFCTN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20</a:t>
            </a:fld>
            <a:endParaRPr lang="zh-CN" altLang="en-US"/>
          </a:p>
        </p:txBody>
      </p:sp>
      <p:grpSp>
        <p:nvGrpSpPr>
          <p:cNvPr id="5" name="组合 24"/>
          <p:cNvGrpSpPr/>
          <p:nvPr/>
        </p:nvGrpSpPr>
        <p:grpSpPr>
          <a:xfrm>
            <a:off x="123093" y="1543619"/>
            <a:ext cx="8950567" cy="2557008"/>
            <a:chOff x="98473" y="2165117"/>
            <a:chExt cx="8950567" cy="255700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473" y="2165117"/>
              <a:ext cx="8904849" cy="2555062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091821" y="4462818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3960125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016260" y="4460872"/>
              <a:ext cx="423080" cy="259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 flipH="1">
              <a:off x="8862646" y="2920621"/>
              <a:ext cx="186394" cy="6414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对话气泡: 圆角矩形 5">
            <a:extLst>
              <a:ext uri="{FF2B5EF4-FFF2-40B4-BE49-F238E27FC236}">
                <a16:creationId xmlns="" xmlns:a16="http://schemas.microsoft.com/office/drawing/2014/main" id="{329FC87D-A340-4811-B5AE-42F0B96C8810}"/>
              </a:ext>
            </a:extLst>
          </p:cNvPr>
          <p:cNvSpPr/>
          <p:nvPr/>
        </p:nvSpPr>
        <p:spPr>
          <a:xfrm>
            <a:off x="628072" y="1043091"/>
            <a:ext cx="2359213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+16.7%, +7.2%, +2.9%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对话气泡: 圆角矩形 35">
            <a:extLst>
              <a:ext uri="{FF2B5EF4-FFF2-40B4-BE49-F238E27FC236}">
                <a16:creationId xmlns="" xmlns:a16="http://schemas.microsoft.com/office/drawing/2014/main" id="{F5CAF041-981E-4ABF-B98A-54520E474ABF}"/>
              </a:ext>
            </a:extLst>
          </p:cNvPr>
          <p:cNvSpPr/>
          <p:nvPr/>
        </p:nvSpPr>
        <p:spPr>
          <a:xfrm>
            <a:off x="3701188" y="1038761"/>
            <a:ext cx="2359212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+23.6%, +8.3%, +3.2%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对话气泡: 圆角矩形 36">
            <a:extLst>
              <a:ext uri="{FF2B5EF4-FFF2-40B4-BE49-F238E27FC236}">
                <a16:creationId xmlns="" xmlns:a16="http://schemas.microsoft.com/office/drawing/2014/main" id="{B501E824-A238-43BC-B13A-921C834717BF}"/>
              </a:ext>
            </a:extLst>
          </p:cNvPr>
          <p:cNvSpPr/>
          <p:nvPr/>
        </p:nvSpPr>
        <p:spPr>
          <a:xfrm>
            <a:off x="6592204" y="1047834"/>
            <a:ext cx="2359211" cy="471049"/>
          </a:xfrm>
          <a:prstGeom prst="wedgeRoundRectCallout">
            <a:avLst>
              <a:gd name="adj1" fmla="val -27205"/>
              <a:gd name="adj2" fmla="val 9522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+13.4%, +6.0%, +2.4%</a:t>
            </a:r>
            <a:endParaRPr lang="zh-CN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" name="组合 11">
            <a:extLst>
              <a:ext uri="{FF2B5EF4-FFF2-40B4-BE49-F238E27FC236}">
                <a16:creationId xmlns="" xmlns:a16="http://schemas.microsoft.com/office/drawing/2014/main" id="{A4D87107-7FA6-4DCC-A3EE-3C00E58F3D26}"/>
              </a:ext>
            </a:extLst>
          </p:cNvPr>
          <p:cNvGrpSpPr/>
          <p:nvPr/>
        </p:nvGrpSpPr>
        <p:grpSpPr>
          <a:xfrm>
            <a:off x="1229967" y="4351768"/>
            <a:ext cx="6684066" cy="2141107"/>
            <a:chOff x="1229967" y="4595451"/>
            <a:chExt cx="6684066" cy="2141107"/>
          </a:xfrm>
        </p:grpSpPr>
        <p:grpSp>
          <p:nvGrpSpPr>
            <p:cNvPr id="9" name="组合 13">
              <a:extLst>
                <a:ext uri="{FF2B5EF4-FFF2-40B4-BE49-F238E27FC236}">
                  <a16:creationId xmlns="" xmlns:a16="http://schemas.microsoft.com/office/drawing/2014/main" id="{CB83D130-A624-4F5F-82DB-1AF3EFB05F98}"/>
                </a:ext>
              </a:extLst>
            </p:cNvPr>
            <p:cNvGrpSpPr/>
            <p:nvPr/>
          </p:nvGrpSpPr>
          <p:grpSpPr>
            <a:xfrm>
              <a:off x="1229967" y="4595451"/>
              <a:ext cx="6684066" cy="2141107"/>
              <a:chOff x="1632502" y="2741802"/>
              <a:chExt cx="6684066" cy="2141107"/>
            </a:xfrm>
          </p:grpSpPr>
          <p:cxnSp>
            <p:nvCxnSpPr>
              <p:cNvPr id="15" name="直接箭头连接符 14">
                <a:extLst>
                  <a:ext uri="{FF2B5EF4-FFF2-40B4-BE49-F238E27FC236}">
                    <a16:creationId xmlns="" xmlns:a16="http://schemas.microsoft.com/office/drawing/2014/main" id="{73C1EFFA-4396-4840-8770-B413F0099D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7157" y="3379304"/>
                <a:ext cx="5384524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文本框 15">
                <a:extLst>
                  <a:ext uri="{FF2B5EF4-FFF2-40B4-BE49-F238E27FC236}">
                    <a16:creationId xmlns="" xmlns:a16="http://schemas.microsoft.com/office/drawing/2014/main" id="{C6B5F97B-EC18-48E2-B98B-761BE1BC5056}"/>
                  </a:ext>
                </a:extLst>
              </p:cNvPr>
              <p:cNvSpPr txBox="1"/>
              <p:nvPr/>
            </p:nvSpPr>
            <p:spPr>
              <a:xfrm>
                <a:off x="6845576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current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="" xmlns:a16="http://schemas.microsoft.com/office/drawing/2014/main" id="{849D3B61-090A-4DFA-BCF6-95CC17B4D023}"/>
                  </a:ext>
                </a:extLst>
              </p:cNvPr>
              <p:cNvSpPr txBox="1"/>
              <p:nvPr/>
            </p:nvSpPr>
            <p:spPr>
              <a:xfrm>
                <a:off x="1632502" y="3607904"/>
                <a:ext cx="1155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start year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" name="直接连接符 17">
                <a:extLst>
                  <a:ext uri="{FF2B5EF4-FFF2-40B4-BE49-F238E27FC236}">
                    <a16:creationId xmlns="" xmlns:a16="http://schemas.microsoft.com/office/drawing/2014/main" id="{3C6C1568-1BD8-4F48-AAD9-DD210AEE11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14391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D94B4B46-EC9B-4C4C-9BC1-C3D441879721}"/>
                  </a:ext>
                </a:extLst>
              </p:cNvPr>
              <p:cNvSpPr txBox="1"/>
              <p:nvPr/>
            </p:nvSpPr>
            <p:spPr>
              <a:xfrm>
                <a:off x="5078895" y="3607904"/>
                <a:ext cx="1470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splitting year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左大括号 28">
                <a:extLst>
                  <a:ext uri="{FF2B5EF4-FFF2-40B4-BE49-F238E27FC236}">
                    <a16:creationId xmlns="" xmlns:a16="http://schemas.microsoft.com/office/drawing/2014/main" id="{8E1302C5-8349-4858-8AA3-B08D06BFD58E}"/>
                  </a:ext>
                </a:extLst>
              </p:cNvPr>
              <p:cNvSpPr/>
              <p:nvPr/>
            </p:nvSpPr>
            <p:spPr>
              <a:xfrm rot="16200000">
                <a:off x="3715794" y="2342993"/>
                <a:ext cx="435232" cy="3703719"/>
              </a:xfrm>
              <a:prstGeom prst="leftBrace">
                <a:avLst>
                  <a:gd name="adj1" fmla="val 224326"/>
                  <a:gd name="adj2" fmla="val 50000"/>
                </a:avLst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="" xmlns:a16="http://schemas.microsoft.com/office/drawing/2014/main" id="{6F077928-48ED-4C04-BE53-2CA3D450BB68}"/>
                  </a:ext>
                </a:extLst>
              </p:cNvPr>
              <p:cNvSpPr txBox="1"/>
              <p:nvPr/>
            </p:nvSpPr>
            <p:spPr>
              <a:xfrm>
                <a:off x="3745334" y="2741802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# of published years</a:t>
                </a:r>
                <a:endParaRPr lang="zh-CN" altLang="en-US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="" xmlns:a16="http://schemas.microsoft.com/office/drawing/2014/main" id="{8CC2BD8B-54B3-483E-A72B-9B36DE51AB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10660" y="3144943"/>
                <a:ext cx="0" cy="46296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文本框 31">
                <a:extLst>
                  <a:ext uri="{FF2B5EF4-FFF2-40B4-BE49-F238E27FC236}">
                    <a16:creationId xmlns="" xmlns:a16="http://schemas.microsoft.com/office/drawing/2014/main" id="{03F4681D-7F37-40DD-BD3A-D556B2119DDF}"/>
                  </a:ext>
                </a:extLst>
              </p:cNvPr>
              <p:cNvSpPr txBox="1"/>
              <p:nvPr/>
            </p:nvSpPr>
            <p:spPr>
              <a:xfrm>
                <a:off x="2994023" y="3621167"/>
                <a:ext cx="1878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article published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文本框 32">
                <a:extLst>
                  <a:ext uri="{FF2B5EF4-FFF2-40B4-BE49-F238E27FC236}">
                    <a16:creationId xmlns="" xmlns:a16="http://schemas.microsoft.com/office/drawing/2014/main" id="{67018E37-BE76-4FB3-AC7B-461A81DADCA7}"/>
                  </a:ext>
                </a:extLst>
              </p:cNvPr>
              <p:cNvSpPr txBox="1"/>
              <p:nvPr/>
            </p:nvSpPr>
            <p:spPr>
              <a:xfrm>
                <a:off x="3028404" y="4513577"/>
                <a:ext cx="22549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ranking data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5" name="直接连接符 34">
                <a:extLst>
                  <a:ext uri="{FF2B5EF4-FFF2-40B4-BE49-F238E27FC236}">
                    <a16:creationId xmlns="" xmlns:a16="http://schemas.microsoft.com/office/drawing/2014/main" id="{040B9516-D002-4F93-8F1A-1F5A86FAA03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40367" y="3120100"/>
                <a:ext cx="5619" cy="506895"/>
              </a:xfrm>
              <a:prstGeom prst="line">
                <a:avLst/>
              </a:prstGeom>
              <a:ln w="38100">
                <a:solidFill>
                  <a:schemeClr val="tx1">
                    <a:lumMod val="85000"/>
                    <a:lumOff val="1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直接箭头连接符 7">
              <a:extLst>
                <a:ext uri="{FF2B5EF4-FFF2-40B4-BE49-F238E27FC236}">
                  <a16:creationId xmlns="" xmlns:a16="http://schemas.microsoft.com/office/drawing/2014/main" id="{2893899F-22DB-449B-8BB6-74AF59F42C6F}"/>
                </a:ext>
              </a:extLst>
            </p:cNvPr>
            <p:cNvCxnSpPr>
              <a:cxnSpLocks/>
            </p:cNvCxnSpPr>
            <p:nvPr/>
          </p:nvCxnSpPr>
          <p:spPr>
            <a:xfrm>
              <a:off x="3437832" y="5050467"/>
              <a:ext cx="196190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949614" y="4695951"/>
            <a:ext cx="7244772" cy="6343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SARank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consistently ranks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PFCTN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63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6" grpId="0" animBg="1"/>
      <p:bldP spid="37" grpId="0" animBg="1"/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Efficiency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479" y="2104584"/>
            <a:ext cx="8119300" cy="277011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4354" y="4450256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42801" y="4452330"/>
            <a:ext cx="6893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MAG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32479" y="5135346"/>
            <a:ext cx="8159261" cy="5359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Batch and incremental algorithms are </a:t>
            </a:r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efficient</a:t>
            </a:r>
            <a:endParaRPr lang="zh-CN" alt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="" xmlns:a16="http://schemas.microsoft.com/office/drawing/2014/main" id="{1089E31D-A613-488A-9B18-69EBC88CD748}"/>
              </a:ext>
            </a:extLst>
          </p:cNvPr>
          <p:cNvSpPr/>
          <p:nvPr/>
        </p:nvSpPr>
        <p:spPr>
          <a:xfrm>
            <a:off x="1389019" y="1649080"/>
            <a:ext cx="2573383" cy="389713"/>
          </a:xfrm>
          <a:prstGeom prst="wedgeRoundRectCallout">
            <a:avLst>
              <a:gd name="adj1" fmla="val -34312"/>
              <a:gd name="adj2" fmla="val 152207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(2.5, 4.1)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对话气泡: 圆角矩形 8">
            <a:extLst>
              <a:ext uri="{FF2B5EF4-FFF2-40B4-BE49-F238E27FC236}">
                <a16:creationId xmlns="" xmlns:a16="http://schemas.microsoft.com/office/drawing/2014/main" id="{3269CE23-8EC9-410B-9914-EA81CB510285}"/>
              </a:ext>
            </a:extLst>
          </p:cNvPr>
          <p:cNvSpPr/>
          <p:nvPr/>
        </p:nvSpPr>
        <p:spPr>
          <a:xfrm>
            <a:off x="5022061" y="1647470"/>
            <a:ext cx="3569679" cy="421323"/>
          </a:xfrm>
          <a:prstGeom prst="wedgeRoundRectCallout">
            <a:avLst>
              <a:gd name="adj1" fmla="val -14287"/>
              <a:gd name="adj2" fmla="val 13821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(2.0, 3.0, 4.4, 245) times faster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2818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+mn-lt"/>
              </a:rPr>
              <a:t>Query Independent Scholarly Article Ranking</a:t>
            </a: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Scholar Name Disambiguation</a:t>
            </a:r>
          </a:p>
          <a:p>
            <a:r>
              <a:rPr lang="en-US" sz="2800" dirty="0"/>
              <a:t>Scholar</a:t>
            </a:r>
            <a:r>
              <a:rPr lang="en-US" altLang="zh-CN" sz="2800" dirty="0"/>
              <a:t>ly</a:t>
            </a:r>
            <a:r>
              <a:rPr lang="en-US" sz="2800" dirty="0"/>
              <a:t> </a:t>
            </a:r>
            <a:r>
              <a:rPr lang="en-US" sz="2800" dirty="0" smtClean="0">
                <a:latin typeface="+mn-lt"/>
              </a:rPr>
              <a:t>Citation Cycle Detection and Cleaning</a:t>
            </a:r>
          </a:p>
          <a:p>
            <a:r>
              <a:rPr lang="en-US" sz="2800" dirty="0" smtClean="0">
                <a:latin typeface="+mn-lt"/>
              </a:rPr>
              <a:t>Athena: Ranking Enabled Scholarly Search System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dirty="0" smtClean="0"/>
              <a:t>Scholar Name Disambiguation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109377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Scholar name ambiguity is a common data quality problem for digital libraries such as DBLP and Microsoft Academic Search.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23</a:t>
            </a:fld>
            <a:endParaRPr lang="zh-CN" altLang="en-US"/>
          </a:p>
        </p:txBody>
      </p: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34" y="2847650"/>
            <a:ext cx="5634789" cy="2928672"/>
          </a:xfrm>
          <a:prstGeom prst="rect">
            <a:avLst/>
          </a:prstGeom>
        </p:spPr>
      </p:pic>
      <p:sp>
        <p:nvSpPr>
          <p:cNvPr id="6" name="Rectangle 7"/>
          <p:cNvSpPr/>
          <p:nvPr/>
        </p:nvSpPr>
        <p:spPr bwMode="auto">
          <a:xfrm>
            <a:off x="1353877" y="2854885"/>
            <a:ext cx="4695658" cy="1645685"/>
          </a:xfrm>
          <a:prstGeom prst="rect">
            <a:avLst/>
          </a:prstGeom>
          <a:noFill/>
          <a:ln w="57150">
            <a:solidFill>
              <a:srgbClr val="C00000"/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8"/>
          <p:cNvCxnSpPr/>
          <p:nvPr/>
        </p:nvCxnSpPr>
        <p:spPr bwMode="auto">
          <a:xfrm flipV="1">
            <a:off x="6049535" y="2854885"/>
            <a:ext cx="786732" cy="1606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927491" y="2571744"/>
            <a:ext cx="1966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 err="1" smtClean="0"/>
              <a:t>Xidian</a:t>
            </a:r>
            <a:r>
              <a:rPr lang="en-US" altLang="zh-CN" sz="2400" dirty="0" smtClean="0"/>
              <a:t> University</a:t>
            </a:r>
            <a:endParaRPr lang="en-US" sz="2400" dirty="0"/>
          </a:p>
        </p:txBody>
      </p:sp>
      <p:sp>
        <p:nvSpPr>
          <p:cNvPr id="9" name="Rectangle 10"/>
          <p:cNvSpPr/>
          <p:nvPr/>
        </p:nvSpPr>
        <p:spPr bwMode="auto">
          <a:xfrm>
            <a:off x="1353877" y="4572008"/>
            <a:ext cx="4695658" cy="785818"/>
          </a:xfrm>
          <a:prstGeom prst="rect">
            <a:avLst/>
          </a:prstGeom>
          <a:noFill/>
          <a:ln w="57150">
            <a:solidFill>
              <a:schemeClr val="accent2">
                <a:lumMod val="50000"/>
              </a:schemeClr>
            </a:solidFill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692150" marR="0" indent="-347663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tabLst/>
            </a:pPr>
            <a:endParaRPr kumimoji="0" lang="en-US" sz="2600" b="0" i="0" u="none" strike="noStrike" cap="none" normalizeH="0" baseline="0" smtClean="0">
              <a:ln w="57150">
                <a:solidFill>
                  <a:schemeClr val="tx1"/>
                </a:solidFill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39005" y="3969375"/>
            <a:ext cx="187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 err="1" smtClean="0"/>
              <a:t>Beihang</a:t>
            </a:r>
            <a:r>
              <a:rPr lang="en-US" altLang="zh-CN" sz="2400" dirty="0" smtClean="0"/>
              <a:t> University</a:t>
            </a:r>
            <a:endParaRPr lang="en-US" sz="2400" dirty="0"/>
          </a:p>
        </p:txBody>
      </p:sp>
      <p:cxnSp>
        <p:nvCxnSpPr>
          <p:cNvPr id="11" name="Straight Arrow Connector 13"/>
          <p:cNvCxnSpPr/>
          <p:nvPr/>
        </p:nvCxnSpPr>
        <p:spPr bwMode="auto">
          <a:xfrm flipV="1">
            <a:off x="6084412" y="4384873"/>
            <a:ext cx="317297" cy="57457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Scholar Name Disambiguation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9151" y="977901"/>
            <a:ext cx="8637563" cy="2308224"/>
          </a:xfrm>
        </p:spPr>
        <p:txBody>
          <a:bodyPr/>
          <a:lstStyle/>
          <a:p>
            <a:r>
              <a:rPr lang="en-US" dirty="0"/>
              <a:t>Limited Information is available.</a:t>
            </a:r>
          </a:p>
          <a:p>
            <a:pPr lvl="1"/>
            <a:r>
              <a:rPr lang="en-US" dirty="0"/>
              <a:t>DBLP only provides basic paper and citation information, e.g., author names, publication title, venue and publication year.</a:t>
            </a:r>
          </a:p>
          <a:p>
            <a:r>
              <a:rPr lang="en-US" dirty="0"/>
              <a:t>Name disambiguation of each name affects others.</a:t>
            </a:r>
          </a:p>
          <a:p>
            <a:pPr lvl="1"/>
            <a:r>
              <a:rPr lang="en-US" dirty="0"/>
              <a:t>Instead of disambiguate each name separately, we treat all author names collectively.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Scholar Name Disambiguation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</a:p>
          <a:p>
            <a:pPr lvl="1"/>
            <a:r>
              <a:rPr lang="en-US" b="1" dirty="0"/>
              <a:t>Data </a:t>
            </a:r>
            <a:r>
              <a:rPr lang="en-US" b="1" dirty="0" smtClean="0"/>
              <a:t>representation</a:t>
            </a:r>
            <a:r>
              <a:rPr lang="en-US" dirty="0" smtClean="0"/>
              <a:t>: heterogeneous </a:t>
            </a:r>
            <a:r>
              <a:rPr lang="en-US" dirty="0"/>
              <a:t>information </a:t>
            </a:r>
            <a:r>
              <a:rPr lang="en-US" dirty="0" smtClean="0"/>
              <a:t>network</a:t>
            </a:r>
            <a:endParaRPr lang="en-US" dirty="0"/>
          </a:p>
          <a:p>
            <a:pPr lvl="2"/>
            <a:r>
              <a:rPr lang="en-US" altLang="zh-CN" dirty="0" smtClean="0"/>
              <a:t>T</a:t>
            </a:r>
            <a:r>
              <a:rPr lang="en-US" dirty="0" smtClean="0"/>
              <a:t>hree </a:t>
            </a:r>
            <a:r>
              <a:rPr lang="en-US" dirty="0"/>
              <a:t>types of nodes: </a:t>
            </a:r>
            <a:r>
              <a:rPr lang="en-US" dirty="0" smtClean="0"/>
              <a:t>author</a:t>
            </a:r>
            <a:r>
              <a:rPr lang="en-US" dirty="0"/>
              <a:t>, </a:t>
            </a:r>
            <a:r>
              <a:rPr lang="en-US" dirty="0" smtClean="0"/>
              <a:t>paper</a:t>
            </a:r>
            <a:r>
              <a:rPr lang="en-US" dirty="0"/>
              <a:t>, and </a:t>
            </a:r>
            <a:r>
              <a:rPr lang="en-US" dirty="0" smtClean="0"/>
              <a:t>venue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Three types of edges: write, publish and </a:t>
            </a:r>
            <a:r>
              <a:rPr lang="en-US" dirty="0" smtClean="0"/>
              <a:t>mention</a:t>
            </a:r>
          </a:p>
          <a:p>
            <a:pPr lvl="1"/>
            <a:r>
              <a:rPr lang="en-US" b="1" dirty="0"/>
              <a:t>Input</a:t>
            </a:r>
            <a:r>
              <a:rPr lang="en-US" dirty="0"/>
              <a:t>:  a set of citation records.</a:t>
            </a:r>
          </a:p>
          <a:p>
            <a:pPr lvl="1"/>
            <a:r>
              <a:rPr lang="en-US" b="1" dirty="0"/>
              <a:t>Output</a:t>
            </a:r>
            <a:r>
              <a:rPr lang="en-US" dirty="0"/>
              <a:t>: </a:t>
            </a:r>
            <a:r>
              <a:rPr lang="en-US" dirty="0" smtClean="0"/>
              <a:t>a </a:t>
            </a:r>
            <a:r>
              <a:rPr lang="en-US" dirty="0"/>
              <a:t>clean heterogeneous multipartite network, where each author connects to all and ideally only all papers written by him/her. </a:t>
            </a:r>
          </a:p>
          <a:p>
            <a:pPr lvl="1"/>
            <a:endParaRPr 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5" y="3804506"/>
            <a:ext cx="5891229" cy="298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Scholar Name Disambiguation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/>
              <a:t>Coauthorship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W</a:t>
            </a:r>
            <a:r>
              <a:rPr lang="en-US" altLang="zh-CN" sz="2000" baseline="30000" dirty="0" smtClean="0"/>
              <a:t>AA 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matrix for valid </a:t>
            </a:r>
            <a:r>
              <a:rPr lang="en-US" altLang="zh-CN" sz="2000" dirty="0" err="1"/>
              <a:t>coauthorship</a:t>
            </a:r>
            <a:r>
              <a:rPr lang="en-US" altLang="zh-CN" sz="2000" dirty="0"/>
              <a:t> in </a:t>
            </a:r>
            <a:r>
              <a:rPr lang="en-US" altLang="zh-CN" sz="2000" dirty="0" smtClean="0"/>
              <a:t>G, where W</a:t>
            </a:r>
            <a:r>
              <a:rPr lang="en-US" altLang="zh-CN" sz="2000" baseline="30000" dirty="0" smtClean="0"/>
              <a:t>AA</a:t>
            </a:r>
            <a:r>
              <a:rPr lang="en-US" altLang="zh-CN" sz="2000" dirty="0"/>
              <a:t>(</a:t>
            </a:r>
            <a:r>
              <a:rPr lang="en-US" altLang="zh-CN" sz="2000" dirty="0" err="1" smtClean="0"/>
              <a:t>i,j</a:t>
            </a:r>
            <a:r>
              <a:rPr lang="en-US" altLang="zh-CN" sz="2000" dirty="0" smtClean="0"/>
              <a:t>) is the times that authors </a:t>
            </a:r>
            <a:r>
              <a:rPr lang="en-US" altLang="zh-CN" sz="2000" dirty="0" err="1" smtClean="0"/>
              <a:t>i</a:t>
            </a:r>
            <a:r>
              <a:rPr lang="en-US" altLang="zh-CN" sz="2000" dirty="0" smtClean="0"/>
              <a:t> and j </a:t>
            </a:r>
            <a:r>
              <a:rPr lang="en-US" altLang="zh-CN" sz="2000" dirty="0"/>
              <a:t>collaborates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2-hop </a:t>
            </a:r>
            <a:r>
              <a:rPr lang="en-US" altLang="zh-CN" sz="2000" dirty="0" err="1"/>
              <a:t>coauthorship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W</a:t>
            </a:r>
            <a:r>
              <a:rPr lang="en-US" altLang="zh-CN" sz="2000" baseline="30000" dirty="0" smtClean="0"/>
              <a:t>AA</a:t>
            </a:r>
            <a:r>
              <a:rPr lang="en-US" altLang="zh-CN" sz="2000" baseline="50000" dirty="0" smtClean="0"/>
              <a:t>2</a:t>
            </a:r>
            <a:r>
              <a:rPr lang="en-US" altLang="zh-CN" sz="2000" dirty="0" smtClean="0"/>
              <a:t>: matrix </a:t>
            </a:r>
            <a:r>
              <a:rPr lang="en-US" altLang="zh-CN" sz="2000" dirty="0"/>
              <a:t>for 2-hop </a:t>
            </a:r>
            <a:r>
              <a:rPr lang="en-US" altLang="zh-CN" sz="2000" dirty="0" err="1"/>
              <a:t>coauthorship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in G</a:t>
            </a:r>
            <a:r>
              <a:rPr lang="en-US" altLang="zh-CN" sz="2000" dirty="0"/>
              <a:t>, where </a:t>
            </a:r>
            <a:r>
              <a:rPr lang="en-US" altLang="zh-CN" sz="2000" dirty="0" smtClean="0"/>
              <a:t>W</a:t>
            </a:r>
            <a:r>
              <a:rPr lang="en-US" altLang="zh-CN" sz="2000" baseline="30000" dirty="0" smtClean="0"/>
              <a:t>AA</a:t>
            </a:r>
            <a:r>
              <a:rPr lang="en-US" altLang="zh-CN" sz="2000" baseline="50000" dirty="0" smtClean="0"/>
              <a:t>2</a:t>
            </a:r>
            <a:r>
              <a:rPr lang="en-US" altLang="zh-CN" sz="2000" dirty="0" smtClean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 err="1" smtClean="0"/>
              <a:t>,j</a:t>
            </a:r>
            <a:r>
              <a:rPr lang="en-US" altLang="zh-CN" sz="2000" dirty="0" smtClean="0"/>
              <a:t>) is </a:t>
            </a:r>
            <a:r>
              <a:rPr lang="en-US" altLang="zh-CN" sz="2000" dirty="0"/>
              <a:t>the number of valid 2-hop </a:t>
            </a:r>
            <a:r>
              <a:rPr lang="en-US" altLang="zh-CN" sz="2000" dirty="0" err="1"/>
              <a:t>coauthorship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paths connecting </a:t>
            </a:r>
            <a:r>
              <a:rPr lang="en-US" altLang="zh-CN" sz="2000" dirty="0"/>
              <a:t>authors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and j</a:t>
            </a:r>
            <a:r>
              <a:rPr lang="en-US" altLang="zh-CN" sz="2000" dirty="0" smtClean="0"/>
              <a:t>.</a:t>
            </a:r>
          </a:p>
          <a:p>
            <a:pPr lvl="1"/>
            <a:r>
              <a:rPr lang="en-US" altLang="zh-CN" sz="1800" dirty="0"/>
              <a:t>an </a:t>
            </a:r>
            <a:r>
              <a:rPr lang="en-US" altLang="zh-CN" sz="1800" dirty="0" smtClean="0"/>
              <a:t>APAPA </a:t>
            </a:r>
            <a:r>
              <a:rPr lang="en-US" altLang="zh-CN" sz="1800" dirty="0"/>
              <a:t>path </a:t>
            </a:r>
            <a:r>
              <a:rPr lang="en-US" altLang="zh-CN" sz="1800" dirty="0" err="1" smtClean="0"/>
              <a:t>a</a:t>
            </a:r>
            <a:r>
              <a:rPr lang="en-US" altLang="zh-CN" sz="1800" baseline="-25000" dirty="0" err="1" smtClean="0"/>
              <a:t>i</a:t>
            </a:r>
            <a:r>
              <a:rPr lang="en-US" altLang="zh-CN" sz="1800" dirty="0" smtClean="0"/>
              <a:t>-p</a:t>
            </a:r>
            <a:r>
              <a:rPr lang="en-US" altLang="zh-CN" sz="1800" baseline="-25000" dirty="0" smtClean="0"/>
              <a:t>i</a:t>
            </a:r>
            <a:r>
              <a:rPr lang="en-US" altLang="zh-CN" sz="1800" dirty="0" smtClean="0"/>
              <a:t>-</a:t>
            </a:r>
            <a:r>
              <a:rPr lang="en-US" altLang="zh-CN" sz="1800" dirty="0" err="1" smtClean="0"/>
              <a:t>a</a:t>
            </a:r>
            <a:r>
              <a:rPr lang="en-US" altLang="zh-CN" sz="1800" baseline="-25000" dirty="0" err="1" smtClean="0"/>
              <a:t>j</a:t>
            </a:r>
            <a:r>
              <a:rPr lang="en-US" altLang="zh-CN" sz="1800" dirty="0" smtClean="0"/>
              <a:t>-</a:t>
            </a:r>
            <a:r>
              <a:rPr lang="en-US" altLang="zh-CN" sz="1800" dirty="0" err="1" smtClean="0"/>
              <a:t>p</a:t>
            </a:r>
            <a:r>
              <a:rPr lang="en-US" altLang="zh-CN" sz="1800" baseline="-25000" dirty="0" err="1" smtClean="0"/>
              <a:t>j</a:t>
            </a:r>
            <a:r>
              <a:rPr lang="en-US" altLang="zh-CN" sz="1800" dirty="0" smtClean="0"/>
              <a:t>-</a:t>
            </a:r>
            <a:r>
              <a:rPr lang="en-US" altLang="zh-CN" sz="1800" dirty="0" err="1" smtClean="0"/>
              <a:t>a</a:t>
            </a:r>
            <a:r>
              <a:rPr lang="en-US" altLang="zh-CN" sz="1800" baseline="-25000" dirty="0" err="1" smtClean="0"/>
              <a:t>k</a:t>
            </a:r>
            <a:endParaRPr lang="en-US" altLang="zh-CN" sz="1800" baseline="-25000" dirty="0" smtClean="0"/>
          </a:p>
          <a:p>
            <a:r>
              <a:rPr lang="en-US" altLang="zh-CN" sz="2000" dirty="0"/>
              <a:t>Matrices </a:t>
            </a:r>
            <a:r>
              <a:rPr lang="en-US" altLang="zh-CN" sz="2000" dirty="0" smtClean="0"/>
              <a:t>W</a:t>
            </a:r>
            <a:r>
              <a:rPr lang="en-US" altLang="zh-CN" sz="2000" baseline="30000" dirty="0" smtClean="0"/>
              <a:t>AN</a:t>
            </a:r>
            <a:r>
              <a:rPr lang="en-US" altLang="zh-CN" sz="2000" dirty="0" smtClean="0"/>
              <a:t> and </a:t>
            </a:r>
            <a:r>
              <a:rPr lang="en-US" altLang="zh-CN" sz="2000" dirty="0"/>
              <a:t>W</a:t>
            </a:r>
            <a:r>
              <a:rPr lang="en-US" altLang="zh-CN" sz="2000" baseline="30000" dirty="0"/>
              <a:t>AN</a:t>
            </a:r>
            <a:r>
              <a:rPr lang="en-US" altLang="zh-CN" sz="2000" baseline="50000" dirty="0"/>
              <a:t>2</a:t>
            </a:r>
            <a:r>
              <a:rPr lang="en-US" altLang="zh-CN" sz="2000" dirty="0"/>
              <a:t>are for author-(coauthor name) </a:t>
            </a:r>
            <a:r>
              <a:rPr lang="en-US" altLang="zh-CN" sz="2000" dirty="0" smtClean="0"/>
              <a:t>relations </a:t>
            </a:r>
            <a:r>
              <a:rPr lang="en-US" altLang="zh-CN" sz="2000" dirty="0"/>
              <a:t>and author-(2-hop coauthor name) relations, respectively</a:t>
            </a:r>
            <a:r>
              <a:rPr lang="en-US" altLang="zh-CN" sz="2000" dirty="0" smtClean="0"/>
              <a:t>.</a:t>
            </a:r>
          </a:p>
          <a:p>
            <a:r>
              <a:rPr lang="en-US" altLang="zh-CN" sz="2000" dirty="0"/>
              <a:t>Matrices </a:t>
            </a:r>
            <a:r>
              <a:rPr lang="en-US" altLang="zh-CN" sz="2000" dirty="0" smtClean="0"/>
              <a:t>W</a:t>
            </a:r>
            <a:r>
              <a:rPr lang="en-US" altLang="zh-CN" sz="2000" baseline="30000" dirty="0" smtClean="0"/>
              <a:t>AV</a:t>
            </a:r>
            <a:r>
              <a:rPr lang="en-US" altLang="zh-CN" sz="2000" dirty="0" smtClean="0"/>
              <a:t> and W</a:t>
            </a:r>
            <a:r>
              <a:rPr lang="en-US" altLang="zh-CN" sz="2000" baseline="30000" dirty="0" smtClean="0"/>
              <a:t>AT</a:t>
            </a:r>
            <a:r>
              <a:rPr lang="en-US" altLang="zh-CN" sz="2000" dirty="0" smtClean="0"/>
              <a:t> are </a:t>
            </a:r>
            <a:r>
              <a:rPr lang="en-US" altLang="zh-CN" sz="2000" dirty="0"/>
              <a:t>for author-venue relations </a:t>
            </a:r>
            <a:r>
              <a:rPr lang="en-US" altLang="zh-CN" sz="2000" dirty="0" smtClean="0"/>
              <a:t>and author-word </a:t>
            </a:r>
            <a:r>
              <a:rPr lang="en-US" altLang="zh-CN" sz="2000" dirty="0"/>
              <a:t>relations, respectively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7138" y="4214818"/>
            <a:ext cx="276225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24" y="1000108"/>
            <a:ext cx="6477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Scholar Name Disambiguation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1714488"/>
            <a:ext cx="8726105" cy="3619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357422" y="5572140"/>
            <a:ext cx="42148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400" dirty="0" smtClean="0"/>
              <a:t>Solution Framework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Dealing with Sparsity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Some authors only publish a small number of papers, especially in the initial network</a:t>
            </a:r>
            <a:r>
              <a:rPr lang="en-US" sz="2400" dirty="0" smtClean="0"/>
              <a:t>. To </a:t>
            </a:r>
            <a:r>
              <a:rPr lang="en-US" sz="2400" dirty="0"/>
              <a:t>make a good judgment, we expand the limited information for authors by considering word-word similarity and venue-venue similarity.</a:t>
            </a:r>
          </a:p>
          <a:p>
            <a:r>
              <a:rPr lang="en-US" sz="2400" dirty="0">
                <a:solidFill>
                  <a:srgbClr val="000099"/>
                </a:solidFill>
              </a:rPr>
              <a:t>Word-word Similarity</a:t>
            </a:r>
          </a:p>
          <a:p>
            <a:pPr lvl="1"/>
            <a:r>
              <a:rPr lang="en-US" sz="2000" dirty="0"/>
              <a:t>Use Word2vec* to learn word representations from normalized titles.</a:t>
            </a:r>
          </a:p>
          <a:p>
            <a:pPr lvl="1"/>
            <a:r>
              <a:rPr lang="en-US" sz="2000" dirty="0"/>
              <a:t>Use cosine similarity of representations to measure the similarity between words.</a:t>
            </a:r>
          </a:p>
          <a:p>
            <a:r>
              <a:rPr lang="en-US" sz="2400" dirty="0">
                <a:solidFill>
                  <a:srgbClr val="000099"/>
                </a:solidFill>
              </a:rPr>
              <a:t>Venue-Venue Similarity</a:t>
            </a:r>
          </a:p>
          <a:p>
            <a:pPr lvl="1"/>
            <a:r>
              <a:rPr lang="en-US" sz="2000" dirty="0"/>
              <a:t>Two venues are similarity if many authors published papers in both.</a:t>
            </a:r>
          </a:p>
          <a:p>
            <a:pPr lvl="1"/>
            <a:r>
              <a:rPr lang="en-US" sz="2000" dirty="0"/>
              <a:t>Use </a:t>
            </a:r>
            <a:r>
              <a:rPr lang="en-US" sz="2000" dirty="0" err="1"/>
              <a:t>Jaccard</a:t>
            </a:r>
            <a:r>
              <a:rPr lang="en-US" sz="2000" dirty="0"/>
              <a:t> index of their author name sets as the similarity of two venues.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29" y="5214950"/>
            <a:ext cx="2047875" cy="800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07" y="6357958"/>
            <a:ext cx="88583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*Tomas </a:t>
            </a:r>
            <a:r>
              <a:rPr lang="en-US" sz="1100" dirty="0" err="1"/>
              <a:t>Mikolov</a:t>
            </a:r>
            <a:r>
              <a:rPr lang="en-US" sz="1100" dirty="0"/>
              <a:t>, Kai Chen, Greg </a:t>
            </a:r>
            <a:r>
              <a:rPr lang="en-US" sz="1100" dirty="0" err="1"/>
              <a:t>Corrado</a:t>
            </a:r>
            <a:r>
              <a:rPr lang="en-US" sz="1100" dirty="0"/>
              <a:t>, and Jeffrey Dean. Efficient </a:t>
            </a:r>
            <a:r>
              <a:rPr lang="en-US" sz="1100" dirty="0" smtClean="0"/>
              <a:t>estimation of </a:t>
            </a:r>
            <a:r>
              <a:rPr lang="en-US" sz="1100" dirty="0"/>
              <a:t>word representations in vector </a:t>
            </a:r>
            <a:r>
              <a:rPr lang="en-US" sz="1100" dirty="0" smtClean="0"/>
              <a:t>space. arXiv:1301.3781</a:t>
            </a:r>
            <a:r>
              <a:rPr lang="en-US" sz="1100" dirty="0"/>
              <a:t> </a:t>
            </a:r>
            <a:r>
              <a:rPr lang="en-US" sz="1100" dirty="0" smtClean="0"/>
              <a:t>, 2013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Author </a:t>
            </a:r>
            <a:r>
              <a:rPr altLang="zh-CN" dirty="0" smtClean="0"/>
              <a:t>Similarity Measurement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author similarity is assembled by four similarities (</a:t>
            </a:r>
            <a:r>
              <a:rPr lang="en-US" altLang="zh-CN" dirty="0" smtClean="0"/>
              <a:t>coauthor, venue</a:t>
            </a:r>
            <a:r>
              <a:rPr lang="en-US" altLang="zh-CN" dirty="0"/>
              <a:t>, title and coauthor name</a:t>
            </a:r>
            <a:r>
              <a:rPr lang="en-US" altLang="zh-CN" dirty="0" smtClean="0"/>
              <a:t>)</a:t>
            </a:r>
          </a:p>
          <a:p>
            <a:r>
              <a:rPr lang="en-US" altLang="zh-CN" dirty="0"/>
              <a:t>Given two authors </a:t>
            </a:r>
            <a:r>
              <a:rPr lang="en-US" altLang="zh-CN" dirty="0" err="1"/>
              <a:t>i</a:t>
            </a:r>
            <a:r>
              <a:rPr lang="en-US" altLang="zh-CN" dirty="0"/>
              <a:t> and j </a:t>
            </a:r>
            <a:r>
              <a:rPr lang="en-US" altLang="zh-CN" dirty="0" smtClean="0"/>
              <a:t>with the </a:t>
            </a:r>
            <a:r>
              <a:rPr lang="en-US" altLang="zh-CN" dirty="0"/>
              <a:t>same name n, inspired by [18], their similarity is defined as: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29</a:t>
            </a:fld>
            <a:endParaRPr lang="zh-CN" altLang="en-US"/>
          </a:p>
        </p:txBody>
      </p:sp>
      <p:cxnSp>
        <p:nvCxnSpPr>
          <p:cNvPr id="5" name="Straight Connector 41"/>
          <p:cNvCxnSpPr/>
          <p:nvPr/>
        </p:nvCxnSpPr>
        <p:spPr>
          <a:xfrm flipV="1">
            <a:off x="6339403" y="5866975"/>
            <a:ext cx="970382" cy="18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40"/>
          <p:cNvCxnSpPr>
            <a:stCxn id="26" idx="3"/>
            <a:endCxn id="27" idx="1"/>
          </p:cNvCxnSpPr>
          <p:nvPr/>
        </p:nvCxnSpPr>
        <p:spPr>
          <a:xfrm flipV="1">
            <a:off x="2765780" y="5862096"/>
            <a:ext cx="849084" cy="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/>
          <p:cNvCxnSpPr>
            <a:stCxn id="21" idx="3"/>
          </p:cNvCxnSpPr>
          <p:nvPr/>
        </p:nvCxnSpPr>
        <p:spPr>
          <a:xfrm>
            <a:off x="2323313" y="5065836"/>
            <a:ext cx="3406449" cy="13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19"/>
          <p:cNvCxnSpPr>
            <a:stCxn id="16" idx="3"/>
            <a:endCxn id="17" idx="1"/>
          </p:cNvCxnSpPr>
          <p:nvPr/>
        </p:nvCxnSpPr>
        <p:spPr>
          <a:xfrm>
            <a:off x="2323313" y="4109450"/>
            <a:ext cx="34064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3"/>
          <p:cNvSpPr/>
          <p:nvPr/>
        </p:nvSpPr>
        <p:spPr>
          <a:xfrm>
            <a:off x="1017027" y="3344341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10" name="Rounded Rectangle 4"/>
          <p:cNvSpPr/>
          <p:nvPr/>
        </p:nvSpPr>
        <p:spPr>
          <a:xfrm>
            <a:off x="3351234" y="3344341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Phillips Yu</a:t>
            </a:r>
            <a:endParaRPr lang="en-US" dirty="0"/>
          </a:p>
        </p:txBody>
      </p:sp>
      <p:sp>
        <p:nvSpPr>
          <p:cNvPr id="11" name="Rounded Rectangle 5"/>
          <p:cNvSpPr/>
          <p:nvPr/>
        </p:nvSpPr>
        <p:spPr>
          <a:xfrm>
            <a:off x="5729762" y="3344341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cxnSp>
        <p:nvCxnSpPr>
          <p:cNvPr id="12" name="Straight Connector 7"/>
          <p:cNvCxnSpPr>
            <a:endCxn id="10" idx="1"/>
          </p:cNvCxnSpPr>
          <p:nvPr/>
        </p:nvCxnSpPr>
        <p:spPr>
          <a:xfrm>
            <a:off x="2323313" y="3535618"/>
            <a:ext cx="1027921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8"/>
          <p:cNvCxnSpPr/>
          <p:nvPr/>
        </p:nvCxnSpPr>
        <p:spPr>
          <a:xfrm>
            <a:off x="4657520" y="3535617"/>
            <a:ext cx="1072242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9"/>
          <p:cNvSpPr/>
          <p:nvPr/>
        </p:nvSpPr>
        <p:spPr>
          <a:xfrm>
            <a:off x="2528586" y="3344341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P1</a:t>
            </a:r>
            <a:endParaRPr lang="en-US" sz="1600" dirty="0"/>
          </a:p>
        </p:txBody>
      </p:sp>
      <p:sp>
        <p:nvSpPr>
          <p:cNvPr id="15" name="Oval 10"/>
          <p:cNvSpPr/>
          <p:nvPr/>
        </p:nvSpPr>
        <p:spPr>
          <a:xfrm>
            <a:off x="4886897" y="3344341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P2</a:t>
            </a:r>
            <a:endParaRPr lang="en-US" sz="1600" dirty="0"/>
          </a:p>
        </p:txBody>
      </p:sp>
      <p:sp>
        <p:nvSpPr>
          <p:cNvPr id="16" name="Rounded Rectangle 12"/>
          <p:cNvSpPr/>
          <p:nvPr/>
        </p:nvSpPr>
        <p:spPr>
          <a:xfrm>
            <a:off x="1017027" y="3918172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17" name="Rounded Rectangle 14"/>
          <p:cNvSpPr/>
          <p:nvPr/>
        </p:nvSpPr>
        <p:spPr>
          <a:xfrm>
            <a:off x="5729762" y="3918172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18" name="Oval 15"/>
          <p:cNvSpPr/>
          <p:nvPr/>
        </p:nvSpPr>
        <p:spPr>
          <a:xfrm>
            <a:off x="2528586" y="3918172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P1</a:t>
            </a:r>
            <a:endParaRPr lang="en-US" sz="1600" dirty="0"/>
          </a:p>
        </p:txBody>
      </p:sp>
      <p:sp>
        <p:nvSpPr>
          <p:cNvPr id="19" name="Oval 16"/>
          <p:cNvSpPr/>
          <p:nvPr/>
        </p:nvSpPr>
        <p:spPr>
          <a:xfrm>
            <a:off x="4886897" y="3918172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P2</a:t>
            </a:r>
            <a:endParaRPr lang="en-US" sz="1600" dirty="0"/>
          </a:p>
        </p:txBody>
      </p:sp>
      <p:sp>
        <p:nvSpPr>
          <p:cNvPr id="20" name="Snip Single Corner Rectangle 17"/>
          <p:cNvSpPr/>
          <p:nvPr/>
        </p:nvSpPr>
        <p:spPr>
          <a:xfrm>
            <a:off x="3491970" y="3841193"/>
            <a:ext cx="1017037" cy="536512"/>
          </a:xfrm>
          <a:prstGeom prst="snip1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sp>
        <p:nvSpPr>
          <p:cNvPr id="21" name="Rounded Rectangle 25"/>
          <p:cNvSpPr/>
          <p:nvPr/>
        </p:nvSpPr>
        <p:spPr>
          <a:xfrm>
            <a:off x="1017027" y="4874558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22" name="Rounded Rectangle 26"/>
          <p:cNvSpPr/>
          <p:nvPr/>
        </p:nvSpPr>
        <p:spPr>
          <a:xfrm>
            <a:off x="5729762" y="4874558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23" name="Oval 27"/>
          <p:cNvSpPr/>
          <p:nvPr/>
        </p:nvSpPr>
        <p:spPr>
          <a:xfrm>
            <a:off x="2528586" y="4874558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P1</a:t>
            </a:r>
            <a:endParaRPr lang="en-US" sz="1600" dirty="0"/>
          </a:p>
        </p:txBody>
      </p:sp>
      <p:sp>
        <p:nvSpPr>
          <p:cNvPr id="24" name="Oval 28"/>
          <p:cNvSpPr/>
          <p:nvPr/>
        </p:nvSpPr>
        <p:spPr>
          <a:xfrm>
            <a:off x="4886897" y="4874558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P2</a:t>
            </a:r>
            <a:endParaRPr lang="en-US" sz="1600" dirty="0"/>
          </a:p>
        </p:txBody>
      </p:sp>
      <p:sp>
        <p:nvSpPr>
          <p:cNvPr id="25" name="Flowchart: Terminator 30"/>
          <p:cNvSpPr/>
          <p:nvPr/>
        </p:nvSpPr>
        <p:spPr>
          <a:xfrm>
            <a:off x="3491970" y="4874558"/>
            <a:ext cx="1017037" cy="382555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KDD</a:t>
            </a:r>
            <a:endParaRPr lang="en-US" dirty="0"/>
          </a:p>
        </p:txBody>
      </p:sp>
      <p:sp>
        <p:nvSpPr>
          <p:cNvPr id="26" name="Rounded Rectangle 33"/>
          <p:cNvSpPr/>
          <p:nvPr/>
        </p:nvSpPr>
        <p:spPr>
          <a:xfrm>
            <a:off x="1459494" y="5678810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27" name="Rounded Rectangle 34"/>
          <p:cNvSpPr/>
          <p:nvPr/>
        </p:nvSpPr>
        <p:spPr>
          <a:xfrm>
            <a:off x="3614864" y="5670818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Phillips Yu</a:t>
            </a:r>
            <a:endParaRPr lang="en-US" dirty="0"/>
          </a:p>
        </p:txBody>
      </p:sp>
      <p:sp>
        <p:nvSpPr>
          <p:cNvPr id="28" name="Rounded Rectangle 35"/>
          <p:cNvSpPr/>
          <p:nvPr/>
        </p:nvSpPr>
        <p:spPr>
          <a:xfrm>
            <a:off x="7266242" y="5689651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Wei Wang</a:t>
            </a:r>
            <a:endParaRPr lang="en-US" dirty="0"/>
          </a:p>
        </p:txBody>
      </p:sp>
      <p:sp>
        <p:nvSpPr>
          <p:cNvPr id="29" name="Oval 36"/>
          <p:cNvSpPr/>
          <p:nvPr/>
        </p:nvSpPr>
        <p:spPr>
          <a:xfrm>
            <a:off x="2860639" y="5670817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P1</a:t>
            </a:r>
            <a:endParaRPr lang="en-US" sz="1600" dirty="0"/>
          </a:p>
        </p:txBody>
      </p:sp>
      <p:sp>
        <p:nvSpPr>
          <p:cNvPr id="30" name="Oval 37"/>
          <p:cNvSpPr/>
          <p:nvPr/>
        </p:nvSpPr>
        <p:spPr>
          <a:xfrm>
            <a:off x="6423377" y="5689651"/>
            <a:ext cx="681135" cy="382555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P2</a:t>
            </a:r>
            <a:endParaRPr lang="en-US" sz="1600" dirty="0"/>
          </a:p>
        </p:txBody>
      </p:sp>
      <p:sp>
        <p:nvSpPr>
          <p:cNvPr id="31" name="Rounded Rectangle 38"/>
          <p:cNvSpPr/>
          <p:nvPr/>
        </p:nvSpPr>
        <p:spPr>
          <a:xfrm>
            <a:off x="5033117" y="5686067"/>
            <a:ext cx="1306286" cy="382555"/>
          </a:xfrm>
          <a:prstGeom prst="round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Phillips Yu</a:t>
            </a:r>
            <a:endParaRPr lang="en-US" dirty="0"/>
          </a:p>
        </p:txBody>
      </p:sp>
      <p:sp>
        <p:nvSpPr>
          <p:cNvPr id="32" name="矩形 31"/>
          <p:cNvSpPr/>
          <p:nvPr/>
        </p:nvSpPr>
        <p:spPr>
          <a:xfrm>
            <a:off x="285720" y="6357958"/>
            <a:ext cx="835824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 smtClean="0"/>
              <a:t>Shaohua</a:t>
            </a:r>
            <a:r>
              <a:rPr lang="en-US" altLang="zh-CN" sz="1100" dirty="0" smtClean="0"/>
              <a:t> Li, </a:t>
            </a:r>
            <a:r>
              <a:rPr lang="en-US" altLang="zh-CN" sz="1100" dirty="0" err="1" smtClean="0"/>
              <a:t>Gao</a:t>
            </a:r>
            <a:r>
              <a:rPr lang="en-US" altLang="zh-CN" sz="1100" dirty="0" smtClean="0"/>
              <a:t> Cong, and </a:t>
            </a:r>
            <a:r>
              <a:rPr lang="en-US" altLang="zh-CN" sz="1100" dirty="0" err="1" smtClean="0"/>
              <a:t>Chunyan</a:t>
            </a:r>
            <a:r>
              <a:rPr lang="en-US" altLang="zh-CN" sz="1100" dirty="0" smtClean="0"/>
              <a:t> Miao. Author name disambiguation using </a:t>
            </a:r>
            <a:r>
              <a:rPr lang="en-US" altLang="zh-CN" sz="1100" dirty="0" smtClean="0"/>
              <a:t>a new categorical distribution similarity</a:t>
            </a:r>
            <a:r>
              <a:rPr lang="en-US" altLang="zh-CN" sz="1100" dirty="0" smtClean="0"/>
              <a:t>. </a:t>
            </a:r>
            <a:r>
              <a:rPr lang="en-US" altLang="zh-CN" sz="1100" dirty="0" smtClean="0"/>
              <a:t>Machine learning and knowledge discovery in </a:t>
            </a:r>
            <a:r>
              <a:rPr lang="en-US" altLang="zh-CN" sz="1100" dirty="0" smtClean="0"/>
              <a:t>databases, pages 569–584, 2012.</a:t>
            </a:r>
            <a:endParaRPr lang="zh-CN" altLang="en-US" sz="1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Query Independent Scholarly Article Ranking</a:t>
            </a:r>
          </a:p>
          <a:p>
            <a:r>
              <a:rPr lang="en-US" sz="2800" dirty="0" smtClean="0">
                <a:latin typeface="+mn-lt"/>
              </a:rPr>
              <a:t>Scholar Name Disambiguation</a:t>
            </a:r>
          </a:p>
          <a:p>
            <a:r>
              <a:rPr lang="en-US" sz="2800" dirty="0" smtClean="0"/>
              <a:t>Scholar</a:t>
            </a:r>
            <a:r>
              <a:rPr lang="en-US" altLang="zh-CN" sz="2800" dirty="0" smtClean="0"/>
              <a:t>ly</a:t>
            </a:r>
            <a:r>
              <a:rPr lang="en-US" sz="2800" dirty="0" smtClean="0"/>
              <a:t> </a:t>
            </a:r>
            <a:r>
              <a:rPr lang="en-US" sz="2800" dirty="0" smtClean="0">
                <a:latin typeface="+mn-lt"/>
              </a:rPr>
              <a:t>Citation Cycle Detection and Cleaning</a:t>
            </a:r>
          </a:p>
          <a:p>
            <a:r>
              <a:rPr lang="en-US" sz="2800" dirty="0" smtClean="0">
                <a:latin typeface="+mn-lt"/>
              </a:rPr>
              <a:t>Athena: Ranking Enabled Scholarly Search System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smtClean="0"/>
              <a:t>Stop Condition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estimate the number of authors for each name with a statistical method*, which is used as the stop condition.</a:t>
            </a:r>
          </a:p>
          <a:p>
            <a:r>
              <a:rPr lang="en-US" dirty="0"/>
              <a:t>A name is fully disambiguated is the number of authors reaches the estimated one.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30</a:t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42844" y="6215082"/>
            <a:ext cx="87186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</a:t>
            </a:r>
            <a:r>
              <a:rPr lang="en-US" sz="1200" dirty="0" err="1" smtClean="0"/>
              <a:t>Shaohua</a:t>
            </a:r>
            <a:r>
              <a:rPr lang="en-US" sz="1200" dirty="0" smtClean="0"/>
              <a:t> </a:t>
            </a:r>
            <a:r>
              <a:rPr lang="en-US" sz="1200" dirty="0"/>
              <a:t>Li, Gao Cong, and </a:t>
            </a:r>
            <a:r>
              <a:rPr lang="en-US" sz="1200" dirty="0" err="1"/>
              <a:t>Chunyan</a:t>
            </a:r>
            <a:r>
              <a:rPr lang="en-US" sz="1200" dirty="0"/>
              <a:t> Miao. Author name disambiguation using </a:t>
            </a:r>
            <a:r>
              <a:rPr lang="en-US" sz="1200" dirty="0" smtClean="0"/>
              <a:t>a new </a:t>
            </a:r>
            <a:r>
              <a:rPr lang="en-US" sz="1200" dirty="0"/>
              <a:t>categorical distribution </a:t>
            </a:r>
            <a:r>
              <a:rPr lang="en-US" sz="1200" dirty="0" smtClean="0"/>
              <a:t>similarity. Machine </a:t>
            </a:r>
            <a:r>
              <a:rPr lang="en-US" sz="1200" dirty="0"/>
              <a:t>learning and knowledge </a:t>
            </a:r>
            <a:r>
              <a:rPr lang="en-US" sz="1200" dirty="0" smtClean="0"/>
              <a:t>discovery in databases, </a:t>
            </a:r>
            <a:r>
              <a:rPr lang="en-US" sz="1200" dirty="0"/>
              <a:t>pages 569–584, 2012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Testing Results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20" y="1142984"/>
            <a:ext cx="8359904" cy="2507216"/>
          </a:xfrm>
          <a:prstGeom prst="rect">
            <a:avLst/>
          </a:prstGeom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44" y="4116686"/>
            <a:ext cx="7921896" cy="229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+mn-lt"/>
              </a:rPr>
              <a:t>Query Independent Scholarly Article Ranking</a:t>
            </a:r>
          </a:p>
          <a:p>
            <a:r>
              <a:rPr lang="en-US" sz="2800" dirty="0">
                <a:latin typeface="+mn-lt"/>
              </a:rPr>
              <a:t>Scholar Name Disambiguation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Scholar</a:t>
            </a:r>
            <a:r>
              <a:rPr lang="en-US" altLang="zh-CN" sz="2800" dirty="0" smtClean="0">
                <a:solidFill>
                  <a:srgbClr val="FF0000"/>
                </a:solidFill>
                <a:latin typeface="+mn-lt"/>
              </a:rPr>
              <a:t>ly</a:t>
            </a:r>
            <a:r>
              <a:rPr lang="en-US" sz="28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+mn-lt"/>
              </a:rPr>
              <a:t>Citation Cycle Detection and Cleaning</a:t>
            </a:r>
          </a:p>
          <a:p>
            <a:r>
              <a:rPr lang="en-US" sz="2800" dirty="0" smtClean="0">
                <a:latin typeface="+mn-lt"/>
              </a:rPr>
              <a:t>Athena: Ranking Enabled Scholarly Search System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zh-CN" dirty="0" smtClean="0"/>
              <a:t>Scholarly Citation Cycle Detection and Cleaning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33</a:t>
            </a:fld>
            <a:endParaRPr lang="zh-CN" altLang="en-US"/>
          </a:p>
        </p:txBody>
      </p:sp>
      <p:sp>
        <p:nvSpPr>
          <p:cNvPr id="5" name="文本框 3"/>
          <p:cNvSpPr txBox="1"/>
          <p:nvPr/>
        </p:nvSpPr>
        <p:spPr>
          <a:xfrm>
            <a:off x="1162357" y="1214422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Belay A. IX: A Protected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Dataplane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Operating System for High Throughput and Low Latency.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4"/>
          <p:cNvSpPr txBox="1"/>
          <p:nvPr/>
        </p:nvSpPr>
        <p:spPr>
          <a:xfrm>
            <a:off x="1162357" y="3912627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In OSDI, 2014.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左弧形箭头 6"/>
          <p:cNvSpPr/>
          <p:nvPr/>
        </p:nvSpPr>
        <p:spPr bwMode="auto">
          <a:xfrm>
            <a:off x="3002846" y="2214518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8" name="左弧形箭头 7"/>
          <p:cNvSpPr/>
          <p:nvPr/>
        </p:nvSpPr>
        <p:spPr bwMode="auto">
          <a:xfrm rot="10800000">
            <a:off x="5336582" y="2129810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1162356" y="4643446"/>
            <a:ext cx="6762131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Peter S , Li J , Zhang I , et al.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Arrakis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The Operating System is the Control Plane. TOCS, 2015, 33(4):1-30.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zh-CN" dirty="0" smtClean="0"/>
              <a:t>Scholarly Citation Cycle Detection and Cleaning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10" name="文本框 3"/>
          <p:cNvSpPr txBox="1"/>
          <p:nvPr/>
        </p:nvSpPr>
        <p:spPr>
          <a:xfrm>
            <a:off x="714348" y="1357298"/>
            <a:ext cx="749262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A. Valuing the benefits and costs of improved food safety and nutrition[J]. Australian Journal of Agricultural &amp; Resource Economics, 1998, 42(4):409-424.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714348" y="4342948"/>
            <a:ext cx="7478973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Caswell J A,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Kleinschmit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 L J K. Using Benefit-Cost Criteria for Settling Federalism Disputes: An Application to Food Safety Regulation[J]. American Journal of Agricultural Economics, 1997, 79(1):24-38.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左弧形箭头 11"/>
          <p:cNvSpPr/>
          <p:nvPr/>
        </p:nvSpPr>
        <p:spPr bwMode="auto">
          <a:xfrm>
            <a:off x="2789146" y="2644839"/>
            <a:ext cx="792088" cy="1610897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3" name="左弧形箭头 12"/>
          <p:cNvSpPr/>
          <p:nvPr/>
        </p:nvSpPr>
        <p:spPr bwMode="auto">
          <a:xfrm rot="10800000">
            <a:off x="5136529" y="2602484"/>
            <a:ext cx="792088" cy="1695605"/>
          </a:xfrm>
          <a:prstGeom prst="curvedRightArrow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4" name="乘号 13"/>
          <p:cNvSpPr/>
          <p:nvPr/>
        </p:nvSpPr>
        <p:spPr bwMode="auto">
          <a:xfrm rot="451617">
            <a:off x="4922225" y="2819217"/>
            <a:ext cx="2012782" cy="1468449"/>
          </a:xfrm>
          <a:prstGeom prst="mathMultiply">
            <a:avLst>
              <a:gd name="adj1" fmla="val 10635"/>
            </a:avLst>
          </a:prstGeom>
          <a:solidFill>
            <a:srgbClr val="FF0000"/>
          </a:solidFill>
          <a:ln w="31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none" lIns="91440" tIns="45720" rIns="91440" bIns="45720" numCol="1" rtlCol="0" anchor="ctr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pitchFamily="2" charset="-122"/>
            </a:endParaRPr>
          </a:p>
        </p:txBody>
      </p:sp>
      <p:sp>
        <p:nvSpPr>
          <p:cNvPr id="15" name="文本框 6"/>
          <p:cNvSpPr txBox="1"/>
          <p:nvPr/>
        </p:nvSpPr>
        <p:spPr>
          <a:xfrm>
            <a:off x="292813" y="5812713"/>
            <a:ext cx="8422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True Example from Microsoft </a:t>
            </a:r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Academic </a:t>
            </a:r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  <a:p>
            <a:pPr algn="ctr"/>
            <a:r>
              <a:rPr lang="en-US" altLang="zh-CN" sz="16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pt-BR" altLang="zh-CN" sz="16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WSDM Cup 2016 http://www.wsdm-conference.org/2016/wsdm-cup.html</a:t>
            </a:r>
          </a:p>
          <a:p>
            <a:pPr algn="ctr"/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/>
              <a:t>Intrinsic Citation Features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35</a:t>
            </a:fld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571470" y="1928802"/>
          <a:ext cx="7858181" cy="2119634"/>
        </p:xfrm>
        <a:graphic>
          <a:graphicData uri="http://schemas.openxmlformats.org/drawingml/2006/table">
            <a:tbl>
              <a:tblPr/>
              <a:tblGrid>
                <a:gridCol w="856542"/>
                <a:gridCol w="1229020"/>
                <a:gridCol w="828251"/>
                <a:gridCol w="1631359"/>
                <a:gridCol w="876973"/>
                <a:gridCol w="1581066"/>
                <a:gridCol w="854970"/>
              </a:tblGrid>
              <a:tr h="799862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 dirty="0">
                          <a:latin typeface="Times New Roman"/>
                          <a:ea typeface="宋体"/>
                        </a:rPr>
                        <a:t>数据集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latin typeface="Times New Roman"/>
                          <a:ea typeface="宋体"/>
                        </a:rPr>
                        <a:t>同年引用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latin typeface="Times New Roman"/>
                          <a:ea typeface="宋体"/>
                        </a:rPr>
                        <a:t>占全图百分比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 dirty="0">
                          <a:latin typeface="Times New Roman"/>
                          <a:ea typeface="宋体"/>
                        </a:rPr>
                        <a:t>旧到新论文引用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latin typeface="Times New Roman"/>
                          <a:ea typeface="宋体"/>
                        </a:rPr>
                        <a:t>占全图百分比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latin typeface="Times New Roman"/>
                          <a:ea typeface="宋体"/>
                        </a:rPr>
                        <a:t>其他跨年引用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400" b="1">
                          <a:latin typeface="Times New Roman"/>
                          <a:ea typeface="宋体"/>
                        </a:rPr>
                        <a:t>占全图百分比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AAN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3,384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4.08%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45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0.05%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79,515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95.87%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DBLP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1,484,419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12.07%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110,738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0.77%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12,525,533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87.16%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992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MAG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13,164,072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2.50%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213,369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0.04%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latin typeface="Times New Roman"/>
                          <a:ea typeface="宋体"/>
                        </a:rPr>
                        <a:t>513,334,848</a:t>
                      </a:r>
                      <a:endParaRPr lang="zh-CN" sz="120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latin typeface="Times New Roman"/>
                          <a:ea typeface="宋体"/>
                        </a:rPr>
                        <a:t>97.46%</a:t>
                      </a:r>
                      <a:endParaRPr lang="zh-CN" sz="1200" dirty="0"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3000364" y="1428736"/>
            <a:ext cx="2723823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3600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defRPr/>
            </a:pPr>
            <a:r>
              <a:rPr lang="zh-CN" altLang="en-US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同年引用少，跨年引用多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571472" y="4610128"/>
            <a:ext cx="8258601" cy="604822"/>
          </a:xfrm>
        </p:spPr>
        <p:txBody>
          <a:bodyPr>
            <a:noAutofit/>
          </a:bodyPr>
          <a:lstStyle/>
          <a:p>
            <a:r>
              <a:rPr lang="zh-CN" altLang="en-US" sz="1400" dirty="0" smtClean="0"/>
              <a:t>理论上</a:t>
            </a:r>
            <a:r>
              <a:rPr lang="zh-CN" altLang="en-US" sz="1400" dirty="0"/>
              <a:t>，引用</a:t>
            </a:r>
            <a:r>
              <a:rPr lang="zh-CN" altLang="en-US" sz="1400" dirty="0" smtClean="0"/>
              <a:t>遵循时序</a:t>
            </a:r>
            <a:r>
              <a:rPr lang="zh-CN" altLang="en-US" sz="1400" dirty="0"/>
              <a:t>：旧文章不会引用新</a:t>
            </a:r>
            <a:r>
              <a:rPr lang="zh-CN" altLang="en-US" sz="1400" dirty="0" smtClean="0"/>
              <a:t>文章  </a:t>
            </a:r>
            <a:r>
              <a:rPr lang="en-US" altLang="zh-CN" sz="1400" dirty="0" smtClean="0"/>
              <a:t>- </a:t>
            </a:r>
            <a:r>
              <a:rPr sz="1400" dirty="0" smtClean="0"/>
              <a:t>强连通分量仅存在同年之间</a:t>
            </a:r>
            <a:r>
              <a:rPr sz="1400" dirty="0"/>
              <a:t>，</a:t>
            </a:r>
            <a:r>
              <a:rPr sz="1400" dirty="0" smtClean="0"/>
              <a:t>没有跨年的</a:t>
            </a:r>
            <a:endParaRPr lang="zh-CN" altLang="en-US" sz="1400" dirty="0"/>
          </a:p>
          <a:p>
            <a:r>
              <a:rPr lang="zh-CN" altLang="en-US" sz="1400" dirty="0" smtClean="0"/>
              <a:t>实际上</a:t>
            </a:r>
            <a:r>
              <a:rPr lang="zh-CN" altLang="en-US" sz="1400" dirty="0"/>
              <a:t>，数据中存在</a:t>
            </a:r>
            <a:r>
              <a:rPr lang="zh-CN" altLang="en-US" sz="1400" dirty="0" smtClean="0"/>
              <a:t>年份早引用年份晚的论文    </a:t>
            </a:r>
            <a:r>
              <a:rPr lang="en-US" altLang="zh-CN" sz="1400" dirty="0" smtClean="0"/>
              <a:t>	- </a:t>
            </a:r>
            <a:r>
              <a:rPr altLang="zh-CN" sz="1400" dirty="0" smtClean="0"/>
              <a:t>只有这些边才会使得跨年的强连通分量产生</a:t>
            </a:r>
            <a:endParaRPr lang="zh-CN" altLang="en-US" sz="1400" dirty="0"/>
          </a:p>
          <a:p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Cycle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71488" y="928670"/>
            <a:ext cx="7943850" cy="47815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环检测问题可以等价为强连通分量检测问题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28600" marR="0" lvl="0" indent="-3600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80"/>
              </a:buClr>
              <a:buSzPct val="80000"/>
              <a:buFont typeface="Wingdings" pitchFamily="2" charset="2"/>
              <a:buChar char="Ø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Tarjan</a:t>
            </a:r>
            <a:r>
              <a:rPr kumimoji="0" lang="zh-CN" altLang="en-US" sz="2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</a:t>
            </a:r>
            <a:endParaRPr kumimoji="0" lang="en-US" altLang="zh-CN" sz="2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88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深度优先搜索找到每个强连通分量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85800" marR="0" lvl="1" indent="-2880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8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线性时间复杂度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1722"/>
          <a:stretch/>
        </p:blipFill>
        <p:spPr>
          <a:xfrm>
            <a:off x="1571604" y="3000372"/>
            <a:ext cx="5608745" cy="3141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altLang="zh-CN" dirty="0" smtClean="0"/>
              <a:t>Block-wise Tarjan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37</a:t>
            </a:fld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57158" y="933471"/>
            <a:ext cx="7943850" cy="4781545"/>
          </a:xfrm>
        </p:spPr>
        <p:txBody>
          <a:bodyPr/>
          <a:lstStyle/>
          <a:p>
            <a:r>
              <a:rPr lang="zh-CN" altLang="en-US" dirty="0"/>
              <a:t>先暂时屏蔽跨年的引用，</a:t>
            </a:r>
            <a:r>
              <a:rPr lang="zh-CN" altLang="en-US" dirty="0">
                <a:solidFill>
                  <a:srgbClr val="FF0000"/>
                </a:solidFill>
              </a:rPr>
              <a:t>仅考虑只有同年引用的子图</a:t>
            </a:r>
            <a:r>
              <a:rPr lang="zh-CN" altLang="en-US" dirty="0"/>
              <a:t>，并在子图上进行强联通分量检测</a:t>
            </a:r>
          </a:p>
          <a:p>
            <a:r>
              <a:rPr lang="zh-CN" altLang="en-US" dirty="0"/>
              <a:t>随后再</a:t>
            </a:r>
            <a:r>
              <a:rPr lang="zh-CN" altLang="en-US" dirty="0">
                <a:solidFill>
                  <a:srgbClr val="FF0000"/>
                </a:solidFill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</a:rPr>
              <a:t>年份早到年份晚的</a:t>
            </a:r>
            <a:r>
              <a:rPr lang="zh-CN" altLang="en-US" dirty="0">
                <a:solidFill>
                  <a:srgbClr val="FF0000"/>
                </a:solidFill>
              </a:rPr>
              <a:t>论文引用为起点</a:t>
            </a:r>
            <a:r>
              <a:rPr lang="zh-CN" altLang="en-US" dirty="0" smtClean="0"/>
              <a:t>进行深度优先搜索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不必</a:t>
            </a:r>
            <a:r>
              <a:rPr lang="zh-CN" altLang="en-US" dirty="0">
                <a:solidFill>
                  <a:srgbClr val="FF0000"/>
                </a:solidFill>
              </a:rPr>
              <a:t>访问一部分跨年引用</a:t>
            </a:r>
            <a:r>
              <a:rPr lang="zh-CN" altLang="en-US" dirty="0"/>
              <a:t>，从而缩减强连通分量检测的运行时间</a:t>
            </a:r>
          </a:p>
          <a:p>
            <a:pPr>
              <a:buNone/>
            </a:pP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774575507"/>
              </p:ext>
            </p:extLst>
          </p:nvPr>
        </p:nvGraphicFramePr>
        <p:xfrm>
          <a:off x="457200" y="4429132"/>
          <a:ext cx="8229600" cy="1645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数据集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跨年引用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占全图百分比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AAN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3,345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4.04%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79,515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95.96%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AMiner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1,735,125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12.17%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12,525,533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87.83%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1147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MAG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13,164,072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513,334,848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97.50%</a:t>
                      </a:r>
                      <a:endParaRPr lang="zh-CN" alt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Dynamic Cycle Detection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学术数据不断变化更新，重新检测是不划算的</a:t>
            </a:r>
            <a:endParaRPr lang="en-US" altLang="zh-CN" dirty="0" smtClean="0"/>
          </a:p>
          <a:p>
            <a:r>
              <a:rPr lang="zh-CN" altLang="en-US" dirty="0"/>
              <a:t>更新</a:t>
            </a:r>
            <a:r>
              <a:rPr lang="zh-CN" altLang="en-US" dirty="0" smtClean="0"/>
              <a:t>情景：</a:t>
            </a:r>
            <a:endParaRPr lang="en-US" altLang="zh-CN" dirty="0"/>
          </a:p>
          <a:p>
            <a:pPr lvl="1"/>
            <a:r>
              <a:rPr lang="zh-CN" altLang="en-US" dirty="0" smtClean="0"/>
              <a:t>增加一篇论文以及当前数据库中所有与其相关的引用关系（引用或被引）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55" y="3727640"/>
            <a:ext cx="3916907" cy="28798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0490" y="3727640"/>
            <a:ext cx="4023531" cy="28847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右箭头 5"/>
          <p:cNvSpPr/>
          <p:nvPr/>
        </p:nvSpPr>
        <p:spPr>
          <a:xfrm>
            <a:off x="4299045" y="4662899"/>
            <a:ext cx="545910" cy="10093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85399" y="3971845"/>
            <a:ext cx="6509983" cy="95410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只有新增加的论文存在</a:t>
            </a:r>
            <a:r>
              <a:rPr lang="zh-CN" altLang="en-US" sz="2800" dirty="0" smtClean="0">
                <a:solidFill>
                  <a:srgbClr val="FF0000"/>
                </a:solidFill>
              </a:rPr>
              <a:t>被引</a:t>
            </a:r>
            <a:r>
              <a:rPr lang="zh-CN" altLang="en-US" sz="2800" dirty="0" smtClean="0"/>
              <a:t>时，</a:t>
            </a:r>
            <a:endParaRPr lang="en-US" altLang="zh-CN" sz="2800" dirty="0" smtClean="0"/>
          </a:p>
          <a:p>
            <a:pPr algn="ctr"/>
            <a:r>
              <a:rPr lang="zh-CN" altLang="en-US" sz="2800" dirty="0"/>
              <a:t>才有</a:t>
            </a:r>
            <a:r>
              <a:rPr lang="zh-CN" altLang="en-US" sz="2800" dirty="0" smtClean="0"/>
              <a:t>可能产生新的环</a:t>
            </a:r>
            <a:endParaRPr lang="en-US" altLang="zh-CN" sz="2800" dirty="0"/>
          </a:p>
        </p:txBody>
      </p:sp>
    </p:spTree>
    <p:extLst>
      <p:ext uri="{BB962C8B-B14F-4D97-AF65-F5344CB8AC3E}">
        <p14:creationId xmlns="" xmlns:p14="http://schemas.microsoft.com/office/powerpoint/2010/main" val="309655223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zh-CN" dirty="0" smtClean="0"/>
              <a:t>How to check whether an edge produces cycles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维持一个带强连通分量的近似拓扑排序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且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不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属于同一连通分量时都有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)&lt;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𝑜𝑟𝑑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属于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同一连通分量时都有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(u)=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(v)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增加一篇论文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，先放在所有拓扑排序的最后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增加边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，若𝑜𝑟𝑑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(y)&lt;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(x)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，则需要更新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ffected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egion(AR)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{u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∈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V|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(u)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≤𝑜𝑟𝑑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x)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499" y="1395418"/>
                <a:ext cx="8272249" cy="4781545"/>
              </a:xfrm>
              <a:blipFill rotWithShape="0">
                <a:blip r:embed="rId2"/>
                <a:stretch>
                  <a:fillRect l="-1326" t="-1020" r="-5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12" y="5220672"/>
            <a:ext cx="3891775" cy="15281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434196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Query Independent Scholarly Article Ranking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5" y="883579"/>
            <a:ext cx="8709289" cy="5770439"/>
          </a:xfrm>
        </p:spPr>
        <p:txBody>
          <a:bodyPr/>
          <a:lstStyle/>
          <a:p>
            <a:r>
              <a:rPr lang="en-US" altLang="zh-CN" dirty="0"/>
              <a:t>Goal: </a:t>
            </a:r>
            <a:r>
              <a:rPr lang="en-US" altLang="zh-CN" dirty="0">
                <a:solidFill>
                  <a:srgbClr val="C00000"/>
                </a:solidFill>
              </a:rPr>
              <a:t>giving static ranking based on scholarly data only</a:t>
            </a:r>
          </a:p>
          <a:p>
            <a:r>
              <a:rPr lang="en-US" altLang="zh-CN" dirty="0"/>
              <a:t>Applications</a:t>
            </a:r>
            <a:endParaRPr lang="en-US" altLang="zh-CN" sz="2400" baseline="30000" dirty="0"/>
          </a:p>
          <a:p>
            <a:pPr lvl="1"/>
            <a:r>
              <a:rPr lang="en-US" altLang="zh-CN" dirty="0"/>
              <a:t>Playing a key role in </a:t>
            </a:r>
            <a:r>
              <a:rPr lang="en-US" altLang="zh-CN" dirty="0">
                <a:solidFill>
                  <a:srgbClr val="C00000"/>
                </a:solidFill>
              </a:rPr>
              <a:t>literature recommendation</a:t>
            </a:r>
            <a:r>
              <a:rPr lang="en-US" altLang="zh-CN" dirty="0"/>
              <a:t> systems, especially in the </a:t>
            </a:r>
            <a:r>
              <a:rPr lang="en-US" altLang="zh-CN" dirty="0">
                <a:solidFill>
                  <a:srgbClr val="C00000"/>
                </a:solidFill>
              </a:rPr>
              <a:t>cold start</a:t>
            </a:r>
            <a:r>
              <a:rPr lang="en-US" altLang="zh-CN" dirty="0"/>
              <a:t> scenario</a:t>
            </a:r>
          </a:p>
          <a:p>
            <a:pPr lvl="1"/>
            <a:r>
              <a:rPr lang="en-US" altLang="zh-CN" dirty="0"/>
              <a:t>For </a:t>
            </a:r>
            <a:r>
              <a:rPr lang="en-US" altLang="zh-CN" dirty="0">
                <a:solidFill>
                  <a:srgbClr val="C00000"/>
                </a:solidFill>
              </a:rPr>
              <a:t>search engines</a:t>
            </a:r>
            <a:r>
              <a:rPr lang="en-US" altLang="zh-CN" dirty="0"/>
              <a:t>, determining the ranking of results</a:t>
            </a:r>
            <a:endParaRPr lang="zh-CN" altLang="en-US" baseline="30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1026" name="Picture 2" descr="https://timgsa.baidu.com/timg?image&amp;quality=80&amp;size=b9999_10000&amp;sec=1522575265846&amp;di=2022ec1816b956a9c9d69081b69fe224&amp;imgtype=0&amp;src=http%3A%2F%2Fimgreader.gmw.cn%2Fattachement%2Fjpg%2Fsite2%2F20170705%2Ff44d305ea5c91ac6e6382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156" y="3162912"/>
            <a:ext cx="3006593" cy="18234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22575295732&amp;di=e52891331e8baac5f3ab4f0ba3b9d3d1&amp;imgtype=jpg&amp;src=http%3A%2F%2Fimg1.imgtn.bdimg.com%2Fit%2Fu%3D2040848731%2C1686276497%26fm%3D214%26gp%3D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833" y="3862558"/>
            <a:ext cx="3162657" cy="237392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0340" y="6500129"/>
            <a:ext cx="8476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WSDM Cup 2016 http://www.wsdm-conference.org/2016/wsdm-cup.html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dblp computer science bibliograph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65" y="4986356"/>
            <a:ext cx="3048000" cy="1143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77311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Dynamic Cycle Detection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搜索发现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开始向前进行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可达的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开始向后进行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找到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中所有可达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点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根据两个集合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有没有交集判断是否产生环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1500" y="1395418"/>
                <a:ext cx="8463318" cy="4781545"/>
              </a:xfrm>
              <a:blipFill rotWithShape="0">
                <a:blip r:embed="rId2"/>
                <a:stretch>
                  <a:fillRect l="-1297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4271749"/>
            <a:ext cx="4219315" cy="17459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4203508"/>
            <a:ext cx="4399646" cy="18005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没有产生环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产生了新的环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8557272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563" y="653780"/>
            <a:ext cx="4462438" cy="18465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Dynamic Cycle Detection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，没有产生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以原拓扑排序增序排序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依次填入空缺位置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12" y="4094322"/>
            <a:ext cx="4214218" cy="176874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1563" y="4339982"/>
            <a:ext cx="4214219" cy="17687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57150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将两个集合增序排序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5027110" y="6176963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依次填入空缺位置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454657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54" y="714356"/>
            <a:ext cx="4399646" cy="18005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Dynamic Cycle Detection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更新排序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，产生新的环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新的强连通分量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⋂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，排序序号相同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𝐹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的相对顺序不变，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/>
                        </m:ctrlPr>
                      </m:sSubSupPr>
                      <m:e>
                        <m:r>
                          <a:rPr lang="en-US" altLang="zh-CN" i="1"/>
                          <m:t>𝛿</m:t>
                        </m:r>
                      </m:e>
                      <m:sub>
                        <m:r>
                          <a:rPr lang="en-US" altLang="zh-CN" i="1"/>
                          <m:t>𝑥𝑦</m:t>
                        </m:r>
                      </m:sub>
                      <m:sup>
                        <m:r>
                          <a:rPr lang="en-US" altLang="zh-CN" i="1"/>
                          <m:t>𝐵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接在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后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381" t="-10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759" y="4009693"/>
            <a:ext cx="5156482" cy="2049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236691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Complexiy</a:t>
            </a:r>
            <a:endParaRPr lang="zh-CN" altLang="en-US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发现：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两次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DFS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更新：一次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排序，复杂度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𝑥𝑦</m:t>
                                </m:r>
                              </m:sub>
                            </m:sSub>
                          </m:e>
                        </m:d>
                        <m:func>
                          <m:func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81"/>
                </a:stretch>
              </a:blipFill>
            </p:spPr>
            <p:txBody>
              <a:bodyPr/>
              <a:lstStyle/>
              <a:p>
                <a:r>
                  <a:rPr lang="zh-CN" altLang="en-US" dirty="0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85" y="3739483"/>
            <a:ext cx="4219315" cy="1745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354" y="3671242"/>
            <a:ext cx="4399646" cy="18005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89362" y="5699909"/>
            <a:ext cx="6509983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只与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affected region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的大小有关系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82274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Cycle Cleaning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500" y="1395418"/>
            <a:ext cx="7943850" cy="5251042"/>
          </a:xfrm>
        </p:spPr>
        <p:txBody>
          <a:bodyPr>
            <a:normAutofit/>
          </a:bodyPr>
          <a:lstStyle/>
          <a:p>
            <a:pPr marL="171450" lvl="1" fontAlgn="base"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数据标注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从节点数为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2,3,4,&gt;=5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的强连通分量中分别挑选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300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人工标注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同年或年份旧到年份新的论文引用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其中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有效数据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935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，无效是因为无法判断其中某些边的真实性，由于找不到原文等原因导致的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>
              <a:spcBef>
                <a:spcPts val="1000"/>
              </a:spcBef>
            </a:pP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在标注的这些数据中，共标注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6396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，其中错误的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边为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660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占总数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10.3%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55888751"/>
              </p:ext>
            </p:extLst>
          </p:nvPr>
        </p:nvGraphicFramePr>
        <p:xfrm>
          <a:off x="211539" y="5071401"/>
          <a:ext cx="8720922" cy="16750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1974"/>
                <a:gridCol w="751744"/>
                <a:gridCol w="1248836"/>
                <a:gridCol w="1498254"/>
                <a:gridCol w="1243604"/>
                <a:gridCol w="1496510"/>
              </a:tblGrid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边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总数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正确数量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错误数量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所占百分比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同年引用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5732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5206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526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9.18%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55835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zh-CN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旧论文到新论文引用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664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530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79.82%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134</a:t>
                      </a:r>
                      <a:endParaRPr lang="zh-CN" sz="18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300"/>
                        </a:lnSpc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20.18%</a:t>
                      </a:r>
                      <a:endParaRPr lang="zh-CN" sz="18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="" xmlns:p14="http://schemas.microsoft.com/office/powerpoint/2010/main" val="150461850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idx="1"/>
          </p:nvPr>
        </p:nvSpPr>
        <p:spPr>
          <a:xfrm>
            <a:off x="571500" y="1395418"/>
            <a:ext cx="7943850" cy="5264689"/>
          </a:xfrm>
          <a:blipFill rotWithShape="0">
            <a:blip r:embed="rId2"/>
            <a:stretch>
              <a:fillRect l="-1381" t="-926"/>
            </a:stretch>
          </a:blipFill>
        </p:spPr>
        <p:txBody>
          <a:bodyPr/>
          <a:lstStyle/>
          <a:p>
            <a:pPr>
              <a:buNone/>
            </a:pPr>
            <a:endParaRPr lang="zh-CN" altLang="en-US" dirty="0">
              <a:noFill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629483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Feature Extraction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图结构特征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节点的入度和出度，两篇论文是否出现互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引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隐含特征</a:t>
            </a: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论文重要性分数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SARank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31312" y="3526882"/>
            <a:ext cx="5224226" cy="304508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2837029" y="6488668"/>
            <a:ext cx="3834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SARank</a:t>
            </a:r>
            <a:r>
              <a:rPr lang="zh-CN" alt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  <a:r>
              <a:rPr lang="en-US" altLang="zh-CN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[Ma et al. 2018]</a:t>
            </a:r>
            <a:endParaRPr lang="zh-CN" alt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8897554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643998" cy="5429288"/>
          </a:xfrm>
        </p:spPr>
        <p:txBody>
          <a:bodyPr/>
          <a:lstStyle/>
          <a:p>
            <a:r>
              <a:rPr lang="en-US" sz="2800" dirty="0" smtClean="0">
                <a:latin typeface="+mn-lt"/>
              </a:rPr>
              <a:t>Query Independent Scholarly Article Ranking</a:t>
            </a:r>
          </a:p>
          <a:p>
            <a:r>
              <a:rPr lang="en-US" sz="2800" dirty="0">
                <a:latin typeface="+mn-lt"/>
              </a:rPr>
              <a:t>Scholar Name Disambiguation</a:t>
            </a:r>
          </a:p>
          <a:p>
            <a:r>
              <a:rPr lang="en-US" sz="2800" dirty="0" smtClean="0">
                <a:latin typeface="+mn-lt"/>
              </a:rPr>
              <a:t>Scholar</a:t>
            </a:r>
            <a:r>
              <a:rPr lang="en-US" altLang="zh-CN" sz="2800" dirty="0" smtClean="0">
                <a:latin typeface="+mn-lt"/>
              </a:rPr>
              <a:t>ly</a:t>
            </a:r>
            <a:r>
              <a:rPr lang="en-US" sz="2800" dirty="0" smtClean="0">
                <a:latin typeface="+mn-lt"/>
              </a:rPr>
              <a:t> </a:t>
            </a:r>
            <a:r>
              <a:rPr lang="en-US" sz="2800" dirty="0">
                <a:latin typeface="+mn-lt"/>
              </a:rPr>
              <a:t>Citation Cycle Detection and Cleaning</a:t>
            </a:r>
          </a:p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Athena: Ranking Enabled Scholarly Search System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altLang="zh-CN" sz="2800" dirty="0" smtClean="0"/>
              <a:t>Athena: A Ranking Enabled Scholarly Search System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48</a:t>
            </a:fld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43116"/>
            <a:ext cx="8929718" cy="2702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Athena System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49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zh-CN" dirty="0" smtClean="0"/>
              <a:t>Query Independent Scholarly Article Ranking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955017"/>
            <a:ext cx="8609428" cy="1616727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Challenges</a:t>
            </a:r>
            <a:r>
              <a:rPr dirty="0" smtClean="0"/>
              <a:t>：</a:t>
            </a:r>
            <a:r>
              <a:rPr lang="en-US" altLang="zh-CN" dirty="0"/>
              <a:t>h</a:t>
            </a:r>
            <a:r>
              <a:rPr lang="en-US" altLang="zh-CN" dirty="0" smtClean="0"/>
              <a:t>eterogeneous</a:t>
            </a:r>
            <a:r>
              <a:rPr lang="en-US" altLang="zh-CN" dirty="0"/>
              <a:t>, evolving &amp; dynamic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Multiple types </a:t>
            </a:r>
            <a:r>
              <a:rPr lang="en-US" altLang="zh-CN" dirty="0"/>
              <a:t>of entities involve with </a:t>
            </a:r>
            <a:r>
              <a:rPr lang="en-US" altLang="zh-CN" dirty="0">
                <a:solidFill>
                  <a:srgbClr val="C00000"/>
                </a:solidFill>
              </a:rPr>
              <a:t>different</a:t>
            </a:r>
            <a:r>
              <a:rPr lang="en-US" altLang="zh-CN" dirty="0"/>
              <a:t> contributions</a:t>
            </a:r>
          </a:p>
          <a:p>
            <a:pPr lvl="1"/>
            <a:r>
              <a:rPr lang="en-US" altLang="zh-CN" dirty="0"/>
              <a:t>Entities and their importance </a:t>
            </a:r>
            <a:r>
              <a:rPr lang="en-US" altLang="zh-CN" dirty="0">
                <a:solidFill>
                  <a:srgbClr val="C00000"/>
                </a:solidFill>
              </a:rPr>
              <a:t>evolve with time</a:t>
            </a:r>
          </a:p>
          <a:p>
            <a:pPr lvl="1"/>
            <a:r>
              <a:rPr lang="en-US" altLang="zh-CN" dirty="0"/>
              <a:t>Academic data is </a:t>
            </a:r>
            <a:r>
              <a:rPr lang="en-US" altLang="zh-CN" dirty="0">
                <a:solidFill>
                  <a:srgbClr val="C00000"/>
                </a:solidFill>
              </a:rPr>
              <a:t>dynamic and continuously growing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0" y="6323972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Arnab Sinha, et al. An Overview of Microsoft Academic Service (MAS) and Applications. In WWW, 2015.</a:t>
            </a:r>
          </a:p>
          <a:p>
            <a:r>
              <a:rPr lang="en-US" altLang="zh-CN" sz="1200" dirty="0"/>
              <a:t>https://dblp.uni-trier.de/statistics/newrecordsperyear.html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6307465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92813" y="5752350"/>
            <a:ext cx="4583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Microsoft Academic Graph [Sinha et al. 2015]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99" y="3774176"/>
            <a:ext cx="4285398" cy="194084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896BDC8B-2137-46AF-A9B3-FA857516C2CD}"/>
              </a:ext>
            </a:extLst>
          </p:cNvPr>
          <p:cNvSpPr txBox="1"/>
          <p:nvPr/>
        </p:nvSpPr>
        <p:spPr>
          <a:xfrm>
            <a:off x="5239526" y="5971710"/>
            <a:ext cx="38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 Records per year of </a:t>
            </a:r>
            <a:r>
              <a:rPr lang="en-US" altLang="zh-CN" sz="16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dblp</a:t>
            </a:r>
            <a:r>
              <a:rPr lang="en-US" altLang="zh-CN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zh-CN" altLang="en-US" sz="16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B54C28C6-DA6B-48A3-A657-779157A2E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767" y="2714620"/>
            <a:ext cx="3834134" cy="3281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4224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zh-CN" dirty="0" smtClean="0"/>
              <a:t>Athena System Architecture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50</a:t>
            </a:fld>
            <a:endParaRPr lang="zh-CN" altLang="en-US"/>
          </a:p>
        </p:txBody>
      </p:sp>
      <p:pic>
        <p:nvPicPr>
          <p:cNvPr id="798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57223" y="1142984"/>
            <a:ext cx="729658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Athena Scholarly Ranking Model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Scholarly Article </a:t>
            </a:r>
            <a:r>
              <a:rPr lang="en-US" altLang="zh-CN" dirty="0" smtClean="0"/>
              <a:t>Ranking</a:t>
            </a:r>
          </a:p>
          <a:p>
            <a:pPr lvl="1"/>
            <a:r>
              <a:rPr lang="en-US" altLang="zh-CN" dirty="0"/>
              <a:t>Citation counts and publish </a:t>
            </a:r>
            <a:r>
              <a:rPr lang="en-US" altLang="zh-CN" dirty="0" smtClean="0"/>
              <a:t>time</a:t>
            </a:r>
          </a:p>
          <a:p>
            <a:pPr lvl="1"/>
            <a:r>
              <a:rPr lang="en-US" altLang="zh-CN" dirty="0" smtClean="0"/>
              <a:t>Importance – </a:t>
            </a:r>
            <a:r>
              <a:rPr lang="en-US" altLang="zh-CN" dirty="0" err="1" smtClean="0"/>
              <a:t>SARank</a:t>
            </a:r>
            <a:endParaRPr lang="en-US" altLang="zh-CN" dirty="0" smtClean="0"/>
          </a:p>
          <a:p>
            <a:pPr lvl="1"/>
            <a:r>
              <a:rPr lang="en-US" altLang="zh-CN" dirty="0"/>
              <a:t>Relevant </a:t>
            </a:r>
            <a:r>
              <a:rPr lang="en-US" altLang="zh-CN" dirty="0" smtClean="0"/>
              <a:t>importance</a:t>
            </a:r>
          </a:p>
          <a:p>
            <a:r>
              <a:rPr lang="en-US" dirty="0"/>
              <a:t>Author, Venue and Affiliation </a:t>
            </a:r>
            <a:r>
              <a:rPr lang="en-US" dirty="0" smtClean="0"/>
              <a:t>Ranking</a:t>
            </a:r>
          </a:p>
          <a:p>
            <a:pPr lvl="1"/>
            <a:r>
              <a:rPr lang="en-US" dirty="0"/>
              <a:t>Stand-alone </a:t>
            </a:r>
            <a:r>
              <a:rPr lang="en-US" dirty="0" smtClean="0"/>
              <a:t>ranking</a:t>
            </a:r>
          </a:p>
          <a:p>
            <a:pPr lvl="2"/>
            <a:r>
              <a:rPr lang="en-US" dirty="0"/>
              <a:t>the sum of the query independent ranking scores of all </a:t>
            </a:r>
            <a:r>
              <a:rPr lang="en-US" dirty="0" smtClean="0"/>
              <a:t>their associated articles</a:t>
            </a:r>
          </a:p>
          <a:p>
            <a:pPr lvl="3"/>
            <a:r>
              <a:rPr lang="en-US" dirty="0"/>
              <a:t>when sorting entities by </a:t>
            </a:r>
            <a:r>
              <a:rPr lang="en-US" dirty="0" smtClean="0"/>
              <a:t>publish time</a:t>
            </a:r>
            <a:r>
              <a:rPr lang="en-US" dirty="0"/>
              <a:t>, </a:t>
            </a:r>
            <a:r>
              <a:rPr lang="en-US" dirty="0" smtClean="0"/>
              <a:t>uses </a:t>
            </a:r>
            <a:r>
              <a:rPr lang="en-US" dirty="0"/>
              <a:t>an exponentially decayed ranking score e</a:t>
            </a:r>
            <a:r>
              <a:rPr lang="en-US" baseline="30000" dirty="0"/>
              <a:t>Ta−</a:t>
            </a:r>
            <a:r>
              <a:rPr lang="en-US" baseline="30000" dirty="0" smtClean="0"/>
              <a:t>T0</a:t>
            </a:r>
            <a:r>
              <a:rPr lang="en-US" dirty="0" smtClean="0"/>
              <a:t> to </a:t>
            </a:r>
            <a:r>
              <a:rPr lang="en-US" dirty="0"/>
              <a:t>evaluate the research activeness of an entity, where Ta </a:t>
            </a:r>
            <a:r>
              <a:rPr lang="en-US" dirty="0" smtClean="0"/>
              <a:t>is the </a:t>
            </a:r>
            <a:r>
              <a:rPr lang="en-US" dirty="0"/>
              <a:t>publish year of an article a, and T0is the current year.</a:t>
            </a:r>
            <a:endParaRPr lang="en-US" dirty="0" smtClean="0"/>
          </a:p>
          <a:p>
            <a:pPr lvl="1"/>
            <a:r>
              <a:rPr lang="en-US" dirty="0"/>
              <a:t>Article-coupled ranking</a:t>
            </a:r>
            <a:endParaRPr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Athena System Demo </a:t>
            </a:r>
            <a:r>
              <a:rPr lang="en-US" altLang="zh-CN" dirty="0" smtClean="0"/>
              <a:t>–</a:t>
            </a:r>
            <a:r>
              <a:rPr altLang="zh-CN" dirty="0" smtClean="0"/>
              <a:t> Scholarly Search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52</a:t>
            </a:fld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826" y="1500174"/>
            <a:ext cx="8859174" cy="3411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Athena System Demo </a:t>
            </a:r>
            <a:r>
              <a:rPr lang="en-US" altLang="zh-CN" dirty="0" smtClean="0"/>
              <a:t>–</a:t>
            </a:r>
            <a:r>
              <a:rPr altLang="zh-CN" dirty="0" smtClean="0"/>
              <a:t> Author Profiling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53</a:t>
            </a:fld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1428736"/>
            <a:ext cx="60007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altLang="zh-CN" dirty="0" smtClean="0"/>
              <a:t>Athena System Demo </a:t>
            </a:r>
            <a:r>
              <a:rPr lang="en-US" altLang="zh-CN" dirty="0" smtClean="0"/>
              <a:t>–</a:t>
            </a:r>
            <a:r>
              <a:rPr altLang="zh-CN" dirty="0" smtClean="0"/>
              <a:t> Graph Stroage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54</a:t>
            </a:fld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714488"/>
            <a:ext cx="8610600" cy="140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71406" y="3532062"/>
            <a:ext cx="907262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Three types of queries: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title and authors, </a:t>
            </a:r>
          </a:p>
          <a:p>
            <a:pPr marL="342900" indent="-342900">
              <a:buAutoNum type="romanUcParenBoth"/>
            </a:pPr>
            <a:r>
              <a:rPr lang="en-US" altLang="zh-CN" dirty="0" smtClean="0"/>
              <a:t>given an article ID, finding its top–10 most important citations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marL="342900" indent="-342900">
              <a:buAutoNum type="romanUcParenBoth"/>
            </a:pPr>
            <a:r>
              <a:rPr lang="en-US" altLang="zh-CN" dirty="0" smtClean="0"/>
              <a:t> given an author ID, finding her/his published top–10 most important articles. </a:t>
            </a:r>
          </a:p>
          <a:p>
            <a:pPr marL="342900" indent="-342900"/>
            <a:endParaRPr lang="en-US" altLang="zh-CN" dirty="0" smtClean="0"/>
          </a:p>
          <a:p>
            <a:pPr marL="342900" indent="-342900"/>
            <a:r>
              <a:rPr lang="en-US" altLang="zh-CN" dirty="0" smtClean="0"/>
              <a:t>The numbers of joins are (2, 3, 4) for the three types of queries in 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, respectively</a:t>
            </a:r>
          </a:p>
          <a:p>
            <a:pPr marL="342900" indent="-342900"/>
            <a:endParaRPr lang="en-US" altLang="zh-CN" dirty="0" smtClean="0"/>
          </a:p>
          <a:p>
            <a:pPr indent="-342900"/>
            <a:r>
              <a:rPr lang="en-US" altLang="zh-CN" dirty="0" smtClean="0"/>
              <a:t>We randomly select 1000 articles and 100 authors whose citation counts and published articles are no less than 100 and 50, respectively, and compute the average processing time.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altLang="zh-CN" dirty="0" smtClean="0"/>
              <a:t>Query Independent Scholarly Article Ranking</a:t>
            </a:r>
            <a:endParaRPr lang="zh-CN" altLang="en-US" dirty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39151" y="1097893"/>
            <a:ext cx="8637563" cy="4474247"/>
          </a:xfrm>
        </p:spPr>
        <p:txBody>
          <a:bodyPr/>
          <a:lstStyle/>
          <a:p>
            <a:pPr algn="ctr">
              <a:lnSpc>
                <a:spcPct val="100000"/>
              </a:lnSpc>
              <a:buNone/>
            </a:pPr>
            <a:r>
              <a:rPr lang="en-US" altLang="zh-CN" sz="2800" b="1" dirty="0" smtClean="0">
                <a:solidFill>
                  <a:srgbClr val="C00000"/>
                </a:solidFill>
              </a:rPr>
              <a:t>Our Solution</a:t>
            </a:r>
          </a:p>
          <a:p>
            <a:pPr>
              <a:lnSpc>
                <a:spcPct val="100000"/>
              </a:lnSpc>
              <a:buNone/>
            </a:pPr>
            <a:endParaRPr lang="en-US" altLang="zh-CN" dirty="0"/>
          </a:p>
          <a:p>
            <a:pPr>
              <a:lnSpc>
                <a:spcPct val="100000"/>
              </a:lnSpc>
            </a:pPr>
            <a:r>
              <a:rPr lang="en-US" altLang="zh-CN" dirty="0" smtClean="0"/>
              <a:t>Ranking </a:t>
            </a:r>
            <a:r>
              <a:rPr lang="en-US" altLang="zh-CN" dirty="0"/>
              <a:t>Model</a:t>
            </a:r>
          </a:p>
          <a:p>
            <a:pPr lvl="1">
              <a:lnSpc>
                <a:spcPct val="100000"/>
              </a:lnSpc>
            </a:pPr>
            <a:r>
              <a:rPr lang="en-US" altLang="zh-CN" dirty="0" smtClean="0"/>
              <a:t>Time </a:t>
            </a:r>
            <a:r>
              <a:rPr lang="en-US" altLang="zh-CN" dirty="0"/>
              <a:t>Weighted </a:t>
            </a:r>
            <a:r>
              <a:rPr lang="en-US" altLang="zh-CN" dirty="0" err="1" smtClean="0"/>
              <a:t>PageRank</a:t>
            </a:r>
            <a:r>
              <a:rPr lang="en-US" altLang="zh-CN" dirty="0" smtClean="0"/>
              <a:t>          	</a:t>
            </a:r>
            <a:r>
              <a:rPr lang="en-US" altLang="zh-CN" sz="2600" dirty="0">
                <a:solidFill>
                  <a:srgbClr val="C00000"/>
                </a:solidFill>
              </a:rPr>
              <a:t>- Evolving 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Ranking with Importance Assembling </a:t>
            </a:r>
            <a:r>
              <a:rPr lang="en-US" altLang="zh-CN" dirty="0" smtClean="0"/>
              <a:t>	</a:t>
            </a:r>
            <a:r>
              <a:rPr lang="en-US" altLang="zh-CN" sz="2600" dirty="0">
                <a:solidFill>
                  <a:srgbClr val="C00000"/>
                </a:solidFill>
              </a:rPr>
              <a:t>- Heterogeneous </a:t>
            </a:r>
          </a:p>
          <a:p>
            <a:pPr>
              <a:lnSpc>
                <a:spcPct val="100000"/>
              </a:lnSpc>
            </a:pPr>
            <a:r>
              <a:rPr lang="en-US" altLang="zh-CN" dirty="0" smtClean="0"/>
              <a:t>Block-wise Ranking Computation	</a:t>
            </a:r>
            <a:r>
              <a:rPr lang="en-US" altLang="zh-CN" dirty="0">
                <a:solidFill>
                  <a:srgbClr val="C00000"/>
                </a:solidFill>
              </a:rPr>
              <a:t>- Large </a:t>
            </a:r>
          </a:p>
          <a:p>
            <a:pPr>
              <a:lnSpc>
                <a:spcPct val="100000"/>
              </a:lnSpc>
            </a:pPr>
            <a:r>
              <a:rPr lang="en-US" altLang="zh-CN" dirty="0"/>
              <a:t>Dynamic Ranking Computation </a:t>
            </a:r>
            <a:r>
              <a:rPr lang="en-US" altLang="zh-CN" dirty="0" smtClean="0"/>
              <a:t>	</a:t>
            </a:r>
            <a:r>
              <a:rPr lang="en-US" altLang="zh-CN" dirty="0">
                <a:solidFill>
                  <a:srgbClr val="C00000"/>
                </a:solidFill>
              </a:rPr>
              <a:t>- Dynamic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/>
              <a:t>Shuai</a:t>
            </a:r>
            <a:r>
              <a:rPr lang="en-US" altLang="zh-CN" sz="1200" dirty="0" smtClean="0"/>
              <a:t> Ma, Chen Gong, </a:t>
            </a:r>
            <a:r>
              <a:rPr lang="en-US" altLang="zh-CN" sz="1200" dirty="0" err="1" smtClean="0"/>
              <a:t>Renjun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Dongsheng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Luo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Chunming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</a:t>
            </a:r>
            <a:r>
              <a:rPr lang="en-US" altLang="zh-CN" sz="1200" dirty="0" smtClean="0"/>
              <a:t>, </a:t>
            </a:r>
            <a:r>
              <a:rPr lang="en-US" altLang="zh-CN" sz="1200" dirty="0" err="1" smtClean="0"/>
              <a:t>Jinpeng</a:t>
            </a:r>
            <a:r>
              <a:rPr lang="en-US" altLang="zh-CN" sz="1200" dirty="0" smtClean="0"/>
              <a:t> </a:t>
            </a:r>
            <a:r>
              <a:rPr lang="en-US" altLang="zh-CN" sz="1200" dirty="0" err="1" smtClean="0"/>
              <a:t>Huai:Query</a:t>
            </a:r>
            <a:r>
              <a:rPr lang="en-US" altLang="zh-CN" sz="1200" dirty="0" smtClean="0"/>
              <a:t> Independent Scholarly Article Ranking. ICDE 2018: 953-964</a:t>
            </a:r>
            <a:endParaRPr lang="zh-CN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68118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Why Weighted PageRank?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78"/>
            <a:ext cx="8546625" cy="3929788"/>
          </a:xfrm>
        </p:spPr>
        <p:txBody>
          <a:bodyPr>
            <a:normAutofit/>
          </a:bodyPr>
          <a:lstStyle/>
          <a:p>
            <a:r>
              <a:rPr lang="en-US" altLang="zh-CN" dirty="0"/>
              <a:t>Traditional PageRank</a:t>
            </a:r>
          </a:p>
          <a:p>
            <a:pPr lvl="1"/>
            <a:r>
              <a:rPr lang="en-US" altLang="zh-CN" dirty="0"/>
              <a:t>Assumption of equally propagating</a:t>
            </a:r>
          </a:p>
          <a:p>
            <a:pPr lvl="2"/>
            <a:r>
              <a:rPr lang="en-US" altLang="zh-CN" dirty="0"/>
              <a:t>Articles are </a:t>
            </a:r>
            <a:r>
              <a:rPr lang="en-US" altLang="zh-CN" dirty="0">
                <a:solidFill>
                  <a:srgbClr val="C00000"/>
                </a:solidFill>
              </a:rPr>
              <a:t>equally influenced</a:t>
            </a:r>
            <a:r>
              <a:rPr lang="en-US" altLang="zh-CN" dirty="0"/>
              <a:t> by references</a:t>
            </a:r>
          </a:p>
          <a:p>
            <a:pPr lvl="1"/>
            <a:r>
              <a:rPr lang="en-US" altLang="zh-CN" sz="2400" dirty="0">
                <a:solidFill>
                  <a:srgbClr val="C00000"/>
                </a:solidFill>
              </a:rPr>
              <a:t>Bias:</a:t>
            </a:r>
            <a:r>
              <a:rPr lang="en-US" altLang="zh-CN" sz="2400" dirty="0"/>
              <a:t> favor older articles while underestimate new ones</a:t>
            </a:r>
          </a:p>
          <a:p>
            <a:endParaRPr lang="en-US" altLang="zh-CN" sz="1100" dirty="0">
              <a:solidFill>
                <a:srgbClr val="C00000"/>
              </a:solidFill>
            </a:endParaRPr>
          </a:p>
          <a:p>
            <a:r>
              <a:rPr lang="en-US" altLang="zh-CN" sz="2400" dirty="0">
                <a:solidFill>
                  <a:srgbClr val="C00000"/>
                </a:solidFill>
              </a:rPr>
              <a:t>Not all citations are equal</a:t>
            </a:r>
            <a:r>
              <a:rPr lang="en-US" altLang="zh-CN" sz="2000" baseline="30000" dirty="0"/>
              <a:t> [Valenzuela et al. 2015]</a:t>
            </a:r>
          </a:p>
          <a:p>
            <a:pPr lvl="1"/>
            <a:r>
              <a:rPr lang="en-US" altLang="zh-CN" dirty="0"/>
              <a:t>Different articles typically have different impacts</a:t>
            </a:r>
          </a:p>
          <a:p>
            <a:endParaRPr lang="en-US" altLang="zh-CN" sz="1100" dirty="0"/>
          </a:p>
          <a:p>
            <a:r>
              <a:rPr lang="en-US" altLang="zh-CN" dirty="0"/>
              <a:t>Weighted PageRank</a:t>
            </a:r>
          </a:p>
          <a:p>
            <a:pPr lvl="1"/>
            <a:r>
              <a:rPr lang="en-US" altLang="zh-CN" dirty="0"/>
              <a:t>Key: </a:t>
            </a:r>
            <a:r>
              <a:rPr lang="en-US" altLang="zh-CN" dirty="0">
                <a:solidFill>
                  <a:srgbClr val="C00000"/>
                </a:solidFill>
              </a:rPr>
              <a:t>how to determine the weights</a:t>
            </a:r>
            <a:r>
              <a:rPr lang="en-US" altLang="zh-CN" dirty="0"/>
              <a:t> (differentiate impacts)</a:t>
            </a:r>
          </a:p>
          <a:p>
            <a:pPr marL="325800" lvl="2" indent="0">
              <a:spcBef>
                <a:spcPts val="1000"/>
              </a:spcBef>
              <a:buSzPct val="80000"/>
              <a:buNone/>
            </a:pPr>
            <a:endParaRPr lang="en-US" altLang="zh-CN" dirty="0"/>
          </a:p>
          <a:p>
            <a:pPr marL="228600" lvl="1" indent="-360000">
              <a:spcBef>
                <a:spcPts val="1000"/>
              </a:spcBef>
              <a:buSzPct val="80000"/>
              <a:buFont typeface="Wingdings" pitchFamily="2" charset="2"/>
              <a:buChar char="Ø"/>
            </a:pPr>
            <a:endParaRPr lang="en-US" altLang="zh-CN" sz="2400" baseline="30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-6535" y="6550223"/>
            <a:ext cx="8637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M. Valenzuela, V. Ha and O. </a:t>
            </a:r>
            <a:r>
              <a:rPr lang="en-US" altLang="zh-CN" sz="1400" dirty="0" err="1"/>
              <a:t>Etzioni</a:t>
            </a:r>
            <a:r>
              <a:rPr lang="en-US" altLang="zh-CN" sz="1400" dirty="0"/>
              <a:t>. Identifying Meaningful Citations. In AAAI Workshop, 2015.</a:t>
            </a:r>
            <a:endParaRPr lang="zh-CN" altLang="en-US" sz="14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0" y="6550223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98181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Intuitions of Impacts of Articles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Time decaying</a:t>
            </a: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>
              <a:solidFill>
                <a:srgbClr val="C0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Most previous work simply decays exponentially</a:t>
            </a:r>
            <a:r>
              <a:rPr lang="en-US" altLang="zh-CN" sz="2400" baseline="30000" dirty="0"/>
              <a:t> [1-4]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8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79" y="1471711"/>
            <a:ext cx="5607866" cy="23173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2BFBF09-09FA-4F29-96E7-6A66A635542B}"/>
              </a:ext>
            </a:extLst>
          </p:cNvPr>
          <p:cNvSpPr/>
          <p:nvPr/>
        </p:nvSpPr>
        <p:spPr>
          <a:xfrm>
            <a:off x="1466055" y="4472316"/>
            <a:ext cx="6169686" cy="90908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When to decay?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340" y="5768220"/>
            <a:ext cx="9003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[1] X. Li, B. Liu and P. Yu. Time sensitive ranking with application to publication search. In ICDM, 2008.</a:t>
            </a:r>
          </a:p>
          <a:p>
            <a:r>
              <a:rPr lang="en-US" altLang="zh-CN" sz="1200" dirty="0"/>
              <a:t>[2] Y. Wang et al. Ranking scientific articles by exploiting citations, authors, journals and time information. In AAAI, 2013.</a:t>
            </a:r>
          </a:p>
          <a:p>
            <a:r>
              <a:rPr lang="en-US" altLang="zh-CN" sz="1200" dirty="0"/>
              <a:t>[3] H. </a:t>
            </a:r>
            <a:r>
              <a:rPr lang="en-US" altLang="zh-CN" sz="1200" dirty="0" err="1"/>
              <a:t>Sayyadi</a:t>
            </a:r>
            <a:r>
              <a:rPr lang="en-US" altLang="zh-CN" sz="1200" dirty="0"/>
              <a:t> and L. </a:t>
            </a:r>
            <a:r>
              <a:rPr lang="en-US" altLang="zh-CN" sz="1200" dirty="0" err="1"/>
              <a:t>Getoor</a:t>
            </a:r>
            <a:r>
              <a:rPr lang="en-US" altLang="zh-CN" sz="1200" dirty="0"/>
              <a:t>. Future rank: Ranking scientific articles by predicting their future </a:t>
            </a:r>
            <a:r>
              <a:rPr lang="en-US" altLang="zh-CN" sz="1200" dirty="0" err="1"/>
              <a:t>pagerank</a:t>
            </a:r>
            <a:r>
              <a:rPr lang="en-US" altLang="zh-CN" sz="1200" dirty="0"/>
              <a:t>. In SDM, 2009.</a:t>
            </a:r>
          </a:p>
          <a:p>
            <a:r>
              <a:rPr lang="en-US" altLang="zh-CN" sz="1200" dirty="0"/>
              <a:t>[4] D. Walker et al. Ranking scientific publications using a model of network traffic. Journal of Statistical Mechanics: Theory and Experiment, 2007.</a:t>
            </a:r>
            <a:endParaRPr lang="zh-CN" altLang="en-US" sz="1200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0" y="5727794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7517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When to Decay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7286" y="883580"/>
            <a:ext cx="8609428" cy="5770440"/>
          </a:xfrm>
        </p:spPr>
        <p:txBody>
          <a:bodyPr/>
          <a:lstStyle/>
          <a:p>
            <a:r>
              <a:rPr lang="en-US" altLang="zh-CN" dirty="0">
                <a:solidFill>
                  <a:srgbClr val="C00000"/>
                </a:solidFill>
              </a:rPr>
              <a:t>Different patterns</a:t>
            </a:r>
            <a:r>
              <a:rPr lang="en-US" altLang="zh-CN" dirty="0"/>
              <a:t> for different articles</a:t>
            </a:r>
            <a:r>
              <a:rPr lang="en-US" altLang="zh-CN" sz="2400" baseline="30000" dirty="0"/>
              <a:t> [Chakraborty et al. 2015]</a:t>
            </a:r>
          </a:p>
          <a:p>
            <a:pPr lvl="1"/>
            <a:r>
              <a:rPr lang="en-US" altLang="zh-CN" dirty="0"/>
              <a:t>Categorized by when articles reach their citation peaks</a:t>
            </a:r>
          </a:p>
          <a:p>
            <a:pPr lvl="1"/>
            <a:r>
              <a:rPr lang="en-US" altLang="zh-CN" dirty="0" err="1"/>
              <a:t>PeakInit</a:t>
            </a:r>
            <a:r>
              <a:rPr lang="en-US" altLang="zh-CN" dirty="0"/>
              <a:t>, </a:t>
            </a:r>
            <a:r>
              <a:rPr lang="en-US" altLang="zh-CN" dirty="0" err="1"/>
              <a:t>PeakMul</a:t>
            </a:r>
            <a:r>
              <a:rPr lang="en-US" altLang="zh-CN" dirty="0"/>
              <a:t>, </a:t>
            </a:r>
            <a:r>
              <a:rPr lang="en-US" altLang="zh-CN" dirty="0" err="1"/>
              <a:t>PeakLate</a:t>
            </a:r>
            <a:r>
              <a:rPr lang="en-US" altLang="zh-CN" dirty="0"/>
              <a:t>, </a:t>
            </a:r>
            <a:r>
              <a:rPr lang="en-US" altLang="zh-CN" dirty="0" err="1"/>
              <a:t>MonDec</a:t>
            </a:r>
            <a:r>
              <a:rPr lang="en-US" altLang="zh-CN" dirty="0"/>
              <a:t>, </a:t>
            </a:r>
            <a:r>
              <a:rPr lang="en-US" altLang="zh-CN" dirty="0" err="1"/>
              <a:t>MonIncr</a:t>
            </a:r>
            <a:r>
              <a:rPr lang="en-US" altLang="zh-CN" dirty="0"/>
              <a:t>, Other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A0E8F2-D4F6-47F1-B405-FD5164D3112D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611" y="6412429"/>
            <a:ext cx="847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Tanmoy</a:t>
            </a:r>
            <a:r>
              <a:rPr lang="en-US" altLang="zh-CN" sz="1200" dirty="0"/>
              <a:t> Chakraborty, </a:t>
            </a:r>
            <a:r>
              <a:rPr lang="en-US" altLang="zh-CN" sz="1200" dirty="0" err="1"/>
              <a:t>Suhansanu</a:t>
            </a:r>
            <a:r>
              <a:rPr lang="en-US" altLang="zh-CN" sz="1200" dirty="0"/>
              <a:t> Kumar, </a:t>
            </a:r>
            <a:r>
              <a:rPr lang="en-US" altLang="zh-CN" sz="1200" dirty="0" err="1"/>
              <a:t>Pawan</a:t>
            </a:r>
            <a:r>
              <a:rPr lang="en-US" altLang="zh-CN" sz="1200" dirty="0"/>
              <a:t> Goyal, </a:t>
            </a:r>
            <a:r>
              <a:rPr lang="en-US" altLang="zh-CN" sz="1200" dirty="0" err="1"/>
              <a:t>Niloy</a:t>
            </a:r>
            <a:r>
              <a:rPr lang="en-US" altLang="zh-CN" sz="1200" dirty="0"/>
              <a:t> </a:t>
            </a:r>
            <a:r>
              <a:rPr lang="en-US" altLang="zh-CN" sz="1200" dirty="0" err="1"/>
              <a:t>Ganguly</a:t>
            </a:r>
            <a:r>
              <a:rPr lang="en-US" altLang="zh-CN" sz="1200" dirty="0"/>
              <a:t>, et al. On the categorization of scientific citation profiles in computer sciences. </a:t>
            </a:r>
            <a:r>
              <a:rPr lang="en-US" altLang="zh-CN" sz="1200" i="1" dirty="0" err="1"/>
              <a:t>Commun</a:t>
            </a:r>
            <a:r>
              <a:rPr lang="en-US" altLang="zh-CN" sz="1200" i="1" dirty="0"/>
              <a:t>. ACM</a:t>
            </a:r>
            <a:r>
              <a:rPr lang="en-US" altLang="zh-CN" sz="1200" dirty="0"/>
              <a:t> 2015.</a:t>
            </a:r>
            <a:endParaRPr lang="zh-CN" altLang="en-US" sz="1200" dirty="0"/>
          </a:p>
        </p:txBody>
      </p:sp>
      <p:cxnSp>
        <p:nvCxnSpPr>
          <p:cNvPr id="14" name="直接连接符 13"/>
          <p:cNvCxnSpPr/>
          <p:nvPr/>
        </p:nvCxnSpPr>
        <p:spPr>
          <a:xfrm>
            <a:off x="0" y="6445251"/>
            <a:ext cx="9144000" cy="0"/>
          </a:xfrm>
          <a:prstGeom prst="lin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4"/>
          <p:cNvGrpSpPr/>
          <p:nvPr/>
        </p:nvGrpSpPr>
        <p:grpSpPr>
          <a:xfrm>
            <a:off x="229453" y="2510969"/>
            <a:ext cx="8685092" cy="2582281"/>
            <a:chOff x="229454" y="3064726"/>
            <a:chExt cx="8685092" cy="2582281"/>
          </a:xfrm>
        </p:grpSpPr>
        <p:sp>
          <p:nvSpPr>
            <p:cNvPr id="12" name="文本框 11"/>
            <p:cNvSpPr txBox="1"/>
            <p:nvPr/>
          </p:nvSpPr>
          <p:spPr>
            <a:xfrm>
              <a:off x="2173904" y="5308453"/>
              <a:ext cx="475398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rgbClr val="00206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Citation Patterns[Chakraborty et al. 2015]</a:t>
              </a:r>
              <a:endParaRPr lang="zh-CN" altLang="en-US" sz="16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9454" y="3064726"/>
              <a:ext cx="8685092" cy="2118905"/>
            </a:xfrm>
            <a:prstGeom prst="rect">
              <a:avLst/>
            </a:prstGeom>
          </p:spPr>
        </p:pic>
      </p:grp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12BFBF09-09FA-4F29-96E7-6A66A635542B}"/>
              </a:ext>
            </a:extLst>
          </p:cNvPr>
          <p:cNvSpPr/>
          <p:nvPr/>
        </p:nvSpPr>
        <p:spPr>
          <a:xfrm>
            <a:off x="492368" y="5305395"/>
            <a:ext cx="8159261" cy="6166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Decaying only after the peak time of each individual article</a:t>
            </a:r>
          </a:p>
        </p:txBody>
      </p:sp>
    </p:spTree>
    <p:extLst>
      <p:ext uri="{BB962C8B-B14F-4D97-AF65-F5344CB8AC3E}">
        <p14:creationId xmlns="" xmlns:p14="http://schemas.microsoft.com/office/powerpoint/2010/main" val="78938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blipFill>
          <a:blip xmlns:r="http://schemas.openxmlformats.org/officeDocument/2006/relationships" r:embed="rId1"/>
          <a:stretch>
            <a:fillRect l="-1143" t="-2941" b="-735"/>
          </a:stretch>
        </a:blipFill>
      </a:spPr>
      <a:bodyPr vert="horz" lIns="91440" tIns="45720" rIns="91440" bIns="45720" rtlCol="0">
        <a:normAutofit/>
      </a:bodyPr>
      <a:lstStyle>
        <a:defPPr marL="228600" marR="0" indent="-360000" algn="l" defTabSz="914400" rtl="0" eaLnBrk="1" fontAlgn="auto" latinLnBrk="0" hangingPunct="1">
          <a:lnSpc>
            <a:spcPct val="90000"/>
          </a:lnSpc>
          <a:spcBef>
            <a:spcPts val="1000"/>
          </a:spcBef>
          <a:spcAft>
            <a:spcPts val="0"/>
          </a:spcAft>
          <a:buClr>
            <a:srgbClr val="000080"/>
          </a:buClr>
          <a:buSzPct val="80000"/>
          <a:buFont typeface="Wingdings" pitchFamily="2" charset="2"/>
          <a:buChar char="Ø"/>
          <a:tabLst/>
          <a:defRPr kumimoji="0" sz="2600" b="0" i="0" u="none" strike="noStrike" kern="1200" cap="none" spc="0" normalizeH="0" baseline="0" noProof="0" smtClean="0">
            <a:ln>
              <a:noFill/>
            </a:ln>
            <a:noFill/>
            <a:effectLst/>
            <a:uLnTx/>
            <a:uFillTx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44964</TotalTime>
  <Words>2684</Words>
  <Application>Microsoft Macintosh PowerPoint</Application>
  <PresentationFormat>全屏显示(4:3)</PresentationFormat>
  <Paragraphs>478</Paragraphs>
  <Slides>56</Slides>
  <Notes>19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56</vt:i4>
      </vt:variant>
    </vt:vector>
  </HeadingPairs>
  <TitlesOfParts>
    <vt:vector size="58" baseType="lpstr">
      <vt:lpstr>默认设计模板</vt:lpstr>
      <vt:lpstr>Office 主题</vt:lpstr>
      <vt:lpstr>幻灯片 1</vt:lpstr>
      <vt:lpstr>幻灯片 2</vt:lpstr>
      <vt:lpstr>Outline</vt:lpstr>
      <vt:lpstr>Query Independent Scholarly Article Ranking</vt:lpstr>
      <vt:lpstr>Query Independent Scholarly Article Ranking</vt:lpstr>
      <vt:lpstr>Query Independent Scholarly Article Ranking</vt:lpstr>
      <vt:lpstr>Why Weighted PageRank?</vt:lpstr>
      <vt:lpstr>Intuitions of Impacts of Articles</vt:lpstr>
      <vt:lpstr>When to Decay</vt:lpstr>
      <vt:lpstr>Our Time-Weighted PageRank</vt:lpstr>
      <vt:lpstr>Why Importance Assembling?</vt:lpstr>
      <vt:lpstr>Ranking with Importance Assembling</vt:lpstr>
      <vt:lpstr>Batch Algorithm batSARank</vt:lpstr>
      <vt:lpstr>Why Adopting Block-wise Method?</vt:lpstr>
      <vt:lpstr>Incremental Algorithm incSARank</vt:lpstr>
      <vt:lpstr>Affected and Unaffected Area Analysis</vt:lpstr>
      <vt:lpstr>Time Complexity Analysis</vt:lpstr>
      <vt:lpstr>Experimental Settings</vt:lpstr>
      <vt:lpstr>Effectiveness with RECOM</vt:lpstr>
      <vt:lpstr>Effectiveness with PFCTN</vt:lpstr>
      <vt:lpstr>Efficiency</vt:lpstr>
      <vt:lpstr>Outline</vt:lpstr>
      <vt:lpstr>Scholar Name Disambiguation</vt:lpstr>
      <vt:lpstr>Scholar Name Disambiguation</vt:lpstr>
      <vt:lpstr>Scholar Name Disambiguation</vt:lpstr>
      <vt:lpstr>Scholar Name Disambiguation</vt:lpstr>
      <vt:lpstr>Scholar Name Disambiguation</vt:lpstr>
      <vt:lpstr>Dealing with Sparsity</vt:lpstr>
      <vt:lpstr>Author Similarity Measurement</vt:lpstr>
      <vt:lpstr>Stop Condition</vt:lpstr>
      <vt:lpstr>Testing Results</vt:lpstr>
      <vt:lpstr>Outline</vt:lpstr>
      <vt:lpstr>Scholarly Citation Cycle Detection and Cleaning</vt:lpstr>
      <vt:lpstr>Scholarly Citation Cycle Detection and Cleaning</vt:lpstr>
      <vt:lpstr>Intrinsic Citation Features</vt:lpstr>
      <vt:lpstr>Cycle Detection</vt:lpstr>
      <vt:lpstr>Block-wise Tarjan</vt:lpstr>
      <vt:lpstr>Dynamic Cycle Detection</vt:lpstr>
      <vt:lpstr>How to check whether an edge produces cycles</vt:lpstr>
      <vt:lpstr>Dynamic Cycle Detection</vt:lpstr>
      <vt:lpstr>Dynamic Cycle Detection</vt:lpstr>
      <vt:lpstr>Dynamic Cycle Detection</vt:lpstr>
      <vt:lpstr>Complexiy</vt:lpstr>
      <vt:lpstr>Cycle Cleaning</vt:lpstr>
      <vt:lpstr>Feature Extraction</vt:lpstr>
      <vt:lpstr>Feature Extraction</vt:lpstr>
      <vt:lpstr>Outline</vt:lpstr>
      <vt:lpstr>Athena: A Ranking Enabled Scholarly Search System</vt:lpstr>
      <vt:lpstr>Athena System Architecture</vt:lpstr>
      <vt:lpstr>Athena System Architecture</vt:lpstr>
      <vt:lpstr>Athena Scholarly Ranking Model</vt:lpstr>
      <vt:lpstr>Athena System Demo – Scholarly Search</vt:lpstr>
      <vt:lpstr>Athena System Demo – Author Profiling</vt:lpstr>
      <vt:lpstr>Athena System Demo – Graph Stroage</vt:lpstr>
      <vt:lpstr>Acknowledgements</vt:lpstr>
      <vt:lpstr>幻灯片 56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4366</cp:revision>
  <dcterms:created xsi:type="dcterms:W3CDTF">2010-07-14T15:56:11Z</dcterms:created>
  <dcterms:modified xsi:type="dcterms:W3CDTF">2019-01-03T07:54:18Z</dcterms:modified>
</cp:coreProperties>
</file>